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282" r:id="rId3"/>
    <p:sldId id="314" r:id="rId4"/>
    <p:sldId id="258" r:id="rId5"/>
    <p:sldId id="290" r:id="rId6"/>
    <p:sldId id="291" r:id="rId7"/>
    <p:sldId id="316" r:id="rId8"/>
    <p:sldId id="292" r:id="rId9"/>
    <p:sldId id="294" r:id="rId10"/>
    <p:sldId id="295" r:id="rId11"/>
    <p:sldId id="303" r:id="rId12"/>
    <p:sldId id="302" r:id="rId13"/>
    <p:sldId id="301" r:id="rId14"/>
    <p:sldId id="300" r:id="rId15"/>
    <p:sldId id="298" r:id="rId16"/>
    <p:sldId id="299" r:id="rId17"/>
    <p:sldId id="304" r:id="rId18"/>
    <p:sldId id="297" r:id="rId19"/>
    <p:sldId id="309" r:id="rId20"/>
    <p:sldId id="305" r:id="rId21"/>
    <p:sldId id="306" r:id="rId22"/>
    <p:sldId id="308" r:id="rId23"/>
    <p:sldId id="310" r:id="rId24"/>
    <p:sldId id="307" r:id="rId25"/>
    <p:sldId id="311" r:id="rId26"/>
    <p:sldId id="320" r:id="rId27"/>
    <p:sldId id="312" r:id="rId28"/>
    <p:sldId id="313" r:id="rId29"/>
    <p:sldId id="319" r:id="rId30"/>
    <p:sldId id="276" r:id="rId31"/>
    <p:sldId id="317" r:id="rId32"/>
    <p:sldId id="321" r:id="rId33"/>
    <p:sldId id="318" r:id="rId34"/>
    <p:sldId id="280" r:id="rId35"/>
    <p:sldId id="323" r:id="rId36"/>
    <p:sldId id="327" r:id="rId37"/>
    <p:sldId id="325" r:id="rId38"/>
    <p:sldId id="339" r:id="rId39"/>
    <p:sldId id="328" r:id="rId40"/>
    <p:sldId id="322" r:id="rId41"/>
    <p:sldId id="329" r:id="rId42"/>
    <p:sldId id="330" r:id="rId43"/>
    <p:sldId id="331" r:id="rId44"/>
    <p:sldId id="332" r:id="rId45"/>
    <p:sldId id="326" r:id="rId46"/>
    <p:sldId id="335" r:id="rId47"/>
    <p:sldId id="315" r:id="rId48"/>
    <p:sldId id="338" r:id="rId49"/>
    <p:sldId id="281" r:id="rId50"/>
    <p:sldId id="283" r:id="rId51"/>
    <p:sldId id="324" r:id="rId52"/>
    <p:sldId id="333" r:id="rId53"/>
    <p:sldId id="296" r:id="rId54"/>
    <p:sldId id="279" r:id="rId55"/>
    <p:sldId id="288" r:id="rId56"/>
    <p:sldId id="287" r:id="rId57"/>
    <p:sldId id="263" r:id="rId58"/>
    <p:sldId id="334" r:id="rId59"/>
    <p:sldId id="267" r:id="rId60"/>
    <p:sldId id="264" r:id="rId61"/>
    <p:sldId id="265" r:id="rId62"/>
    <p:sldId id="266" r:id="rId63"/>
    <p:sldId id="268" r:id="rId64"/>
    <p:sldId id="269" r:id="rId65"/>
    <p:sldId id="271" r:id="rId66"/>
    <p:sldId id="272" r:id="rId67"/>
    <p:sldId id="274" r:id="rId68"/>
    <p:sldId id="285" r:id="rId69"/>
    <p:sldId id="273" r:id="rId70"/>
    <p:sldId id="286" r:id="rId71"/>
    <p:sldId id="289" r:id="rId72"/>
    <p:sldId id="278" r:id="rId73"/>
    <p:sldId id="260" r:id="rId74"/>
    <p:sldId id="257" r:id="rId75"/>
    <p:sldId id="336" r:id="rId76"/>
    <p:sldId id="259" r:id="rId77"/>
    <p:sldId id="33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1099"/>
  </p:normalViewPr>
  <p:slideViewPr>
    <p:cSldViewPr snapToGrid="0">
      <p:cViewPr varScale="1">
        <p:scale>
          <a:sx n="50" d="100"/>
          <a:sy n="50" d="100"/>
        </p:scale>
        <p:origin x="176"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9D5F25-8E9B-1B43-820D-34E945E0B3E9}" type="datetimeFigureOut">
              <a:rPr lang="en-US" smtClean="0"/>
              <a:t>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65D4E-FAA7-1C41-AB8C-B49B4015C208}" type="slidenum">
              <a:rPr lang="en-US" smtClean="0"/>
              <a:t>‹#›</a:t>
            </a:fld>
            <a:endParaRPr lang="en-US"/>
          </a:p>
        </p:txBody>
      </p:sp>
    </p:spTree>
    <p:extLst>
      <p:ext uri="{BB962C8B-B14F-4D97-AF65-F5344CB8AC3E}">
        <p14:creationId xmlns:p14="http://schemas.microsoft.com/office/powerpoint/2010/main" val="218128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biostat.org/blog/post/backwards-prob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hbiostat.org/blog/post/addvalue/" TargetMode="External"/><Relationship Id="rId4" Type="http://schemas.openxmlformats.org/officeDocument/2006/relationships/hyperlink" Target="https://hbiostat.org/blog/post/classificati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Primer on probability https://</a:t>
            </a:r>
            <a:r>
              <a:rPr lang="en-US" dirty="0" err="1"/>
              <a:t>twitter.com</a:t>
            </a:r>
            <a:r>
              <a:rPr lang="en-US" dirty="0"/>
              <a:t>/</a:t>
            </a:r>
            <a:r>
              <a:rPr lang="en-US" dirty="0" err="1"/>
              <a:t>tivadardanka</a:t>
            </a:r>
            <a:r>
              <a:rPr lang="en-US" dirty="0"/>
              <a:t>/status/1580159358469427200?s=43&amp;t=G_9TuqEhsJ2WVeEfQHWWVQ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DCA10D"/>
                </a:solidFill>
                <a:effectLst/>
                <a:latin typeface="Helvetica Neue" panose="02000503000000020004" pitchFamily="2" charset="0"/>
                <a:hlinkClick r:id="rId3"/>
              </a:rPr>
              <a:t>https://hbiostat.org/blog/post/backwards-probs/</a:t>
            </a:r>
            <a:endParaRPr lang="en-US" dirty="0">
              <a:solidFill>
                <a:srgbClr val="DCA10D"/>
              </a:solidFill>
              <a:effectLst/>
              <a:latin typeface="Helvetica Neue" panose="02000503000000020004" pitchFamily="2" charset="0"/>
            </a:endParaRPr>
          </a:p>
          <a:p>
            <a:endParaRPr lang="en-US" dirty="0"/>
          </a:p>
          <a:p>
            <a:endParaRPr lang="en-US" dirty="0"/>
          </a:p>
          <a:p>
            <a:r>
              <a:rPr lang="en-US" dirty="0"/>
              <a:t>[ ] make a tweet tutorial on this</a:t>
            </a:r>
          </a:p>
          <a:p>
            <a:endParaRPr lang="en-US" dirty="0"/>
          </a:p>
          <a:p>
            <a:r>
              <a:rPr lang="en-US" dirty="0"/>
              <a:t>Refs: </a:t>
            </a:r>
          </a:p>
          <a:p>
            <a:r>
              <a:rPr lang="en-US" dirty="0"/>
              <a:t>https://</a:t>
            </a:r>
            <a:r>
              <a:rPr lang="en-US" dirty="0" err="1"/>
              <a:t>hbiostat.org</a:t>
            </a:r>
            <a:r>
              <a:rPr lang="en-US" dirty="0"/>
              <a:t>/blog/post/class-damage/</a:t>
            </a:r>
          </a:p>
          <a:p>
            <a:r>
              <a:rPr lang="en-US" dirty="0"/>
              <a:t>[ ] this one is key and links to a lecture on the same.</a:t>
            </a:r>
          </a:p>
          <a:p>
            <a:endParaRPr lang="en-US" dirty="0"/>
          </a:p>
          <a:p>
            <a:endParaRPr lang="en-US" dirty="0"/>
          </a:p>
          <a:p>
            <a:endParaRPr lang="en-US" dirty="0"/>
          </a:p>
          <a:p>
            <a:r>
              <a:rPr lang="en-US" dirty="0"/>
              <a:t>Harrell’s take on this: http://</a:t>
            </a:r>
            <a:r>
              <a:rPr lang="en-US" dirty="0" err="1"/>
              <a:t>hbiostat.org</a:t>
            </a:r>
            <a:r>
              <a:rPr lang="en-US" dirty="0"/>
              <a:t>/</a:t>
            </a:r>
            <a:r>
              <a:rPr lang="en-US" dirty="0" err="1"/>
              <a:t>bbr</a:t>
            </a:r>
            <a:r>
              <a:rPr lang="en-US" dirty="0"/>
              <a:t>/</a:t>
            </a:r>
            <a:r>
              <a:rPr lang="en-US" dirty="0" err="1"/>
              <a:t>dx.html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Classification link </a:t>
            </a:r>
            <a:r>
              <a:rPr lang="en-US" dirty="0">
                <a:solidFill>
                  <a:srgbClr val="000000"/>
                </a:solidFill>
                <a:effectLst/>
                <a:latin typeface="Helvetica Neue" panose="02000503000000020004" pitchFamily="2" charset="0"/>
                <a:hlinkClick r:id="rId4"/>
              </a:rPr>
              <a:t>https://hbiostat.org/blog/post/classification/</a:t>
            </a: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Better metrics: </a:t>
            </a:r>
            <a:r>
              <a:rPr lang="en-US" dirty="0">
                <a:solidFill>
                  <a:srgbClr val="000000"/>
                </a:solidFill>
                <a:effectLst/>
                <a:latin typeface="Helvetica Neue" panose="02000503000000020004" pitchFamily="2" charset="0"/>
                <a:hlinkClick r:id="rId5"/>
              </a:rPr>
              <a:t>https://hbiostat.org/blog/post/addvalue/</a:t>
            </a:r>
            <a:endParaRPr lang="en-US" dirty="0">
              <a:solidFill>
                <a:srgbClr val="DCA10D"/>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DCA10D"/>
              </a:solidFill>
              <a:effectLst/>
              <a:latin typeface="Helvetica Neue" panose="02000503000000020004" pitchFamily="2" charset="0"/>
            </a:endParaRPr>
          </a:p>
          <a:p>
            <a:endParaRPr lang="en-US" dirty="0"/>
          </a:p>
          <a:p>
            <a:r>
              <a:rPr lang="en-US" dirty="0"/>
              <a:t>https://</a:t>
            </a:r>
            <a:r>
              <a:rPr lang="en-US" dirty="0" err="1"/>
              <a:t>doi.org</a:t>
            </a:r>
            <a:r>
              <a:rPr lang="en-US" dirty="0"/>
              <a:t>/10.1002/1097-0258(20000715)19:13%3C1783::AID-SIM497%3E3.0.CO;2-B  </a:t>
            </a:r>
          </a:p>
          <a:p>
            <a:endParaRPr lang="en-US" dirty="0"/>
          </a:p>
          <a:p>
            <a:endParaRPr lang="en-US" dirty="0"/>
          </a:p>
          <a:p>
            <a:r>
              <a:rPr lang="en-US" dirty="0"/>
              <a:t>Lastly – good background on theory of statistics with many good links http://</a:t>
            </a:r>
            <a:r>
              <a:rPr lang="en-US" dirty="0" err="1"/>
              <a:t>hbiostat.org</a:t>
            </a:r>
            <a:r>
              <a:rPr lang="en-US" dirty="0"/>
              <a:t>/bayes/bet/</a:t>
            </a:r>
            <a:r>
              <a:rPr lang="en-US" dirty="0" err="1"/>
              <a:t>highview.html</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a:t>
            </a:fld>
            <a:endParaRPr lang="en-US"/>
          </a:p>
        </p:txBody>
      </p:sp>
    </p:spTree>
    <p:extLst>
      <p:ext uri="{BB962C8B-B14F-4D97-AF65-F5344CB8AC3E}">
        <p14:creationId xmlns:p14="http://schemas.microsoft.com/office/powerpoint/2010/main" val="629024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12</a:t>
            </a:fld>
            <a:endParaRPr lang="en-US"/>
          </a:p>
        </p:txBody>
      </p:sp>
    </p:spTree>
    <p:extLst>
      <p:ext uri="{BB962C8B-B14F-4D97-AF65-F5344CB8AC3E}">
        <p14:creationId xmlns:p14="http://schemas.microsoft.com/office/powerpoint/2010/main" val="25776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13</a:t>
            </a:fld>
            <a:endParaRPr lang="en-US"/>
          </a:p>
        </p:txBody>
      </p:sp>
    </p:spTree>
    <p:extLst>
      <p:ext uri="{BB962C8B-B14F-4D97-AF65-F5344CB8AC3E}">
        <p14:creationId xmlns:p14="http://schemas.microsoft.com/office/powerpoint/2010/main" val="4287896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14</a:t>
            </a:fld>
            <a:endParaRPr lang="en-US"/>
          </a:p>
        </p:txBody>
      </p:sp>
    </p:spTree>
    <p:extLst>
      <p:ext uri="{BB962C8B-B14F-4D97-AF65-F5344CB8AC3E}">
        <p14:creationId xmlns:p14="http://schemas.microsoft.com/office/powerpoint/2010/main" val="2854336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16</a:t>
            </a:fld>
            <a:endParaRPr lang="en-US"/>
          </a:p>
        </p:txBody>
      </p:sp>
    </p:spTree>
    <p:extLst>
      <p:ext uri="{BB962C8B-B14F-4D97-AF65-F5344CB8AC3E}">
        <p14:creationId xmlns:p14="http://schemas.microsoft.com/office/powerpoint/2010/main" val="77637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17</a:t>
            </a:fld>
            <a:endParaRPr lang="en-US"/>
          </a:p>
        </p:txBody>
      </p:sp>
    </p:spTree>
    <p:extLst>
      <p:ext uri="{BB962C8B-B14F-4D97-AF65-F5344CB8AC3E}">
        <p14:creationId xmlns:p14="http://schemas.microsoft.com/office/powerpoint/2010/main" val="151697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who applied this to medicine first? </a:t>
            </a:r>
          </a:p>
        </p:txBody>
      </p:sp>
      <p:sp>
        <p:nvSpPr>
          <p:cNvPr id="4" name="Slide Number Placeholder 3"/>
          <p:cNvSpPr>
            <a:spLocks noGrp="1"/>
          </p:cNvSpPr>
          <p:nvPr>
            <p:ph type="sldNum" sz="quarter" idx="5"/>
          </p:nvPr>
        </p:nvSpPr>
        <p:spPr/>
        <p:txBody>
          <a:bodyPr/>
          <a:lstStyle/>
          <a:p>
            <a:fld id="{12565D4E-FAA7-1C41-AB8C-B49B4015C208}" type="slidenum">
              <a:rPr lang="en-US" smtClean="0"/>
              <a:t>18</a:t>
            </a:fld>
            <a:endParaRPr lang="en-US"/>
          </a:p>
        </p:txBody>
      </p:sp>
    </p:spTree>
    <p:extLst>
      <p:ext uri="{BB962C8B-B14F-4D97-AF65-F5344CB8AC3E}">
        <p14:creationId xmlns:p14="http://schemas.microsoft.com/office/powerpoint/2010/main" val="4080845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20</a:t>
            </a:fld>
            <a:endParaRPr lang="en-US"/>
          </a:p>
        </p:txBody>
      </p:sp>
    </p:spTree>
    <p:extLst>
      <p:ext uri="{BB962C8B-B14F-4D97-AF65-F5344CB8AC3E}">
        <p14:creationId xmlns:p14="http://schemas.microsoft.com/office/powerpoint/2010/main" val="233136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22</a:t>
            </a:fld>
            <a:endParaRPr lang="en-US"/>
          </a:p>
        </p:txBody>
      </p:sp>
    </p:spTree>
    <p:extLst>
      <p:ext uri="{BB962C8B-B14F-4D97-AF65-F5344CB8AC3E}">
        <p14:creationId xmlns:p14="http://schemas.microsoft.com/office/powerpoint/2010/main" val="472597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23</a:t>
            </a:fld>
            <a:endParaRPr lang="en-US"/>
          </a:p>
        </p:txBody>
      </p:sp>
    </p:spTree>
    <p:extLst>
      <p:ext uri="{BB962C8B-B14F-4D97-AF65-F5344CB8AC3E}">
        <p14:creationId xmlns:p14="http://schemas.microsoft.com/office/powerpoint/2010/main" val="2159854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24</a:t>
            </a:fld>
            <a:endParaRPr lang="en-US"/>
          </a:p>
        </p:txBody>
      </p:sp>
    </p:spTree>
    <p:extLst>
      <p:ext uri="{BB962C8B-B14F-4D97-AF65-F5344CB8AC3E}">
        <p14:creationId xmlns:p14="http://schemas.microsoft.com/office/powerpoint/2010/main" val="111889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a:t>
            </a:fld>
            <a:endParaRPr lang="en-US"/>
          </a:p>
        </p:txBody>
      </p:sp>
    </p:spTree>
    <p:extLst>
      <p:ext uri="{BB962C8B-B14F-4D97-AF65-F5344CB8AC3E}">
        <p14:creationId xmlns:p14="http://schemas.microsoft.com/office/powerpoint/2010/main" val="160870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 implicitly gives equal weight to FN and FP</a:t>
            </a:r>
          </a:p>
        </p:txBody>
      </p:sp>
      <p:sp>
        <p:nvSpPr>
          <p:cNvPr id="4" name="Slide Number Placeholder 3"/>
          <p:cNvSpPr>
            <a:spLocks noGrp="1"/>
          </p:cNvSpPr>
          <p:nvPr>
            <p:ph type="sldNum" sz="quarter" idx="5"/>
          </p:nvPr>
        </p:nvSpPr>
        <p:spPr/>
        <p:txBody>
          <a:bodyPr/>
          <a:lstStyle/>
          <a:p>
            <a:fld id="{12565D4E-FAA7-1C41-AB8C-B49B4015C208}" type="slidenum">
              <a:rPr lang="en-US" smtClean="0"/>
              <a:t>25</a:t>
            </a:fld>
            <a:endParaRPr lang="en-US"/>
          </a:p>
        </p:txBody>
      </p:sp>
    </p:spTree>
    <p:extLst>
      <p:ext uri="{BB962C8B-B14F-4D97-AF65-F5344CB8AC3E}">
        <p14:creationId xmlns:p14="http://schemas.microsoft.com/office/powerpoint/2010/main" val="212163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Maybe remove this or move to later? </a:t>
            </a:r>
          </a:p>
          <a:p>
            <a:endParaRPr lang="en-US" dirty="0"/>
          </a:p>
          <a:p>
            <a:r>
              <a:rPr lang="en-US" dirty="0"/>
              <a:t>[ ] blue journal delays when sex is less common</a:t>
            </a:r>
          </a:p>
        </p:txBody>
      </p:sp>
      <p:sp>
        <p:nvSpPr>
          <p:cNvPr id="4" name="Slide Number Placeholder 3"/>
          <p:cNvSpPr>
            <a:spLocks noGrp="1"/>
          </p:cNvSpPr>
          <p:nvPr>
            <p:ph type="sldNum" sz="quarter" idx="5"/>
          </p:nvPr>
        </p:nvSpPr>
        <p:spPr/>
        <p:txBody>
          <a:bodyPr/>
          <a:lstStyle/>
          <a:p>
            <a:fld id="{12565D4E-FAA7-1C41-AB8C-B49B4015C208}" type="slidenum">
              <a:rPr lang="en-US" smtClean="0"/>
              <a:t>26</a:t>
            </a:fld>
            <a:endParaRPr lang="en-US"/>
          </a:p>
        </p:txBody>
      </p:sp>
    </p:spTree>
    <p:extLst>
      <p:ext uri="{BB962C8B-B14F-4D97-AF65-F5344CB8AC3E}">
        <p14:creationId xmlns:p14="http://schemas.microsoft.com/office/powerpoint/2010/main" val="874162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08080"/>
                </a:solidFill>
                <a:effectLst/>
                <a:latin typeface="Charter" panose="02040503050506020203" pitchFamily="18" charset="0"/>
              </a:rPr>
              <a:t>Because these probabilities are conditional on the outcome, they are more useful for retrospective case-control. In general, it is more natural and useful to study variations in post-test probabilities of disease given diﬀerent test results and diﬀerent patient pre-test characteristics because:</a:t>
            </a:r>
            <a:br>
              <a:rPr lang="en-US" b="0" i="0" dirty="0">
                <a:solidFill>
                  <a:srgbClr val="808080"/>
                </a:solidFill>
                <a:effectLst/>
                <a:latin typeface="Charter" panose="02040503050506020203" pitchFamily="18" charset="0"/>
              </a:rPr>
            </a:br>
            <a:r>
              <a:rPr lang="en-US" b="0" i="0" dirty="0">
                <a:solidFill>
                  <a:srgbClr val="808080"/>
                </a:solidFill>
                <a:effectLst/>
                <a:latin typeface="Charter" panose="02040503050506020203" pitchFamily="18" charset="0"/>
              </a:rPr>
              <a:t>(1) in general both the sensitivity and speciﬁcity will vary with the type of patient being diagnosed,</a:t>
            </a:r>
            <a:br>
              <a:rPr lang="en-US" b="0" i="0" dirty="0">
                <a:solidFill>
                  <a:srgbClr val="808080"/>
                </a:solidFill>
                <a:effectLst/>
                <a:latin typeface="Charter" panose="02040503050506020203" pitchFamily="18" charset="0"/>
              </a:rPr>
            </a:br>
            <a:r>
              <a:rPr lang="en-US" b="0" i="0" dirty="0">
                <a:solidFill>
                  <a:srgbClr val="808080"/>
                </a:solidFill>
                <a:effectLst/>
                <a:latin typeface="Charter" panose="02040503050506020203" pitchFamily="18" charset="0"/>
              </a:rPr>
              <a:t>(2) sensitivity increases with the severity of the disease present unless the disease is all-or-nothing</a:t>
            </a:r>
            <a:br>
              <a:rPr lang="en-US" b="0" i="0" dirty="0">
                <a:solidFill>
                  <a:srgbClr val="808080"/>
                </a:solidFill>
                <a:effectLst/>
                <a:latin typeface="Charter" panose="02040503050506020203" pitchFamily="18" charset="0"/>
              </a:rPr>
            </a:br>
            <a:r>
              <a:rPr lang="en-US" b="0" i="0" dirty="0">
                <a:solidFill>
                  <a:srgbClr val="808080"/>
                </a:solidFill>
                <a:effectLst/>
                <a:latin typeface="Charter" panose="02040503050506020203" pitchFamily="18" charset="0"/>
              </a:rPr>
              <a:t>(3) speciﬁcity can vary with gradations in pre-clinical amount of disease</a:t>
            </a:r>
            <a:br>
              <a:rPr lang="en-US" b="0" i="0" dirty="0">
                <a:solidFill>
                  <a:srgbClr val="808080"/>
                </a:solidFill>
                <a:effectLst/>
                <a:latin typeface="Charter" panose="02040503050506020203" pitchFamily="18" charset="0"/>
              </a:rPr>
            </a:br>
            <a:r>
              <a:rPr lang="en-US" b="0" i="0" dirty="0">
                <a:solidFill>
                  <a:srgbClr val="808080"/>
                </a:solidFill>
                <a:effectLst/>
                <a:latin typeface="Charter" panose="02040503050506020203" pitchFamily="18" charset="0"/>
              </a:rPr>
              <a:t>(4) many diagnostic tests are based on continuous rather than binary measurements4.</a:t>
            </a:r>
            <a:r>
              <a:rPr lang="en-US" b="0" i="0" dirty="0">
                <a:solidFill>
                  <a:srgbClr val="979797"/>
                </a:solidFill>
                <a:effectLst/>
                <a:latin typeface="Charter" panose="02040503050506020203" pitchFamily="18" charset="0"/>
              </a:rPr>
              <a:t> </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28</a:t>
            </a:fld>
            <a:endParaRPr lang="en-US"/>
          </a:p>
        </p:txBody>
      </p:sp>
    </p:spTree>
    <p:extLst>
      <p:ext uri="{BB962C8B-B14F-4D97-AF65-F5344CB8AC3E}">
        <p14:creationId xmlns:p14="http://schemas.microsoft.com/office/powerpoint/2010/main" val="507098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29</a:t>
            </a:fld>
            <a:endParaRPr lang="en-US"/>
          </a:p>
        </p:txBody>
      </p:sp>
    </p:spTree>
    <p:extLst>
      <p:ext uri="{BB962C8B-B14F-4D97-AF65-F5344CB8AC3E}">
        <p14:creationId xmlns:p14="http://schemas.microsoft.com/office/powerpoint/2010/main" val="345896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note: I think one point that </a:t>
            </a:r>
            <a:r>
              <a:rPr lang="en-US" dirty="0" err="1"/>
              <a:t>Gigerenzer</a:t>
            </a:r>
            <a:r>
              <a:rPr lang="en-US" dirty="0"/>
              <a:t> makes is that the dominator is implied but not made explicit: </a:t>
            </a:r>
            <a:r>
              <a:rPr lang="en-US" dirty="0" err="1"/>
              <a:t>ie</a:t>
            </a:r>
            <a:r>
              <a:rPr lang="en-US" dirty="0"/>
              <a:t>. the metric is very contingent on what group of people are included as negatives: (ideally, only the people who are under consideration and thus would have the test ordered – thus, test performance is specific to a differential. </a:t>
            </a:r>
          </a:p>
          <a:p>
            <a:endParaRPr lang="en-US" dirty="0"/>
          </a:p>
          <a:p>
            <a:r>
              <a:rPr lang="en-US" dirty="0">
                <a:sym typeface="Wingdings" pitchFamily="2" charset="2"/>
              </a:rPr>
              <a:t> This could make a good transition to spectrum bias. </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30</a:t>
            </a:fld>
            <a:endParaRPr lang="en-US"/>
          </a:p>
        </p:txBody>
      </p:sp>
    </p:spTree>
    <p:extLst>
      <p:ext uri="{BB962C8B-B14F-4D97-AF65-F5344CB8AC3E}">
        <p14:creationId xmlns:p14="http://schemas.microsoft.com/office/powerpoint/2010/main" val="2540579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wikipedia</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32</a:t>
            </a:fld>
            <a:endParaRPr lang="en-US"/>
          </a:p>
        </p:txBody>
      </p:sp>
    </p:spTree>
    <p:extLst>
      <p:ext uri="{BB962C8B-B14F-4D97-AF65-F5344CB8AC3E}">
        <p14:creationId xmlns:p14="http://schemas.microsoft.com/office/powerpoint/2010/main" val="2458889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7E9EA"/>
                </a:solidFill>
                <a:effectLst/>
                <a:latin typeface="TwitterChirp"/>
              </a:rPr>
              <a:t>(given </a:t>
            </a:r>
            <a:r>
              <a:rPr lang="en-US" b="0" i="0" dirty="0" err="1">
                <a:solidFill>
                  <a:srgbClr val="E7E9EA"/>
                </a:solidFill>
                <a:effectLst/>
                <a:latin typeface="TwitterChirp"/>
              </a:rPr>
              <a:t>sens</a:t>
            </a:r>
            <a:r>
              <a:rPr lang="en-US" b="0" i="0" dirty="0">
                <a:solidFill>
                  <a:srgbClr val="E7E9EA"/>
                </a:solidFill>
                <a:effectLst/>
                <a:latin typeface="TwitterChirp"/>
              </a:rPr>
              <a:t> 62% and spec 74%).</a:t>
            </a:r>
            <a:endParaRPr lang="en-US" dirty="0"/>
          </a:p>
          <a:p>
            <a:r>
              <a:rPr lang="en-US" dirty="0"/>
              <a:t>This tweet has more links related to this </a:t>
            </a:r>
            <a:r>
              <a:rPr lang="en-US" b="0" i="0" dirty="0">
                <a:solidFill>
                  <a:srgbClr val="000000"/>
                </a:solidFill>
                <a:effectLst/>
                <a:latin typeface="Times"/>
              </a:rPr>
              <a:t>https://</a:t>
            </a:r>
            <a:r>
              <a:rPr lang="en-US" b="0" i="0" dirty="0" err="1">
                <a:solidFill>
                  <a:srgbClr val="000000"/>
                </a:solidFill>
                <a:effectLst/>
                <a:latin typeface="Times"/>
              </a:rPr>
              <a:t>twitter.com</a:t>
            </a:r>
            <a:r>
              <a:rPr lang="en-US" b="0" i="0" dirty="0">
                <a:solidFill>
                  <a:srgbClr val="000000"/>
                </a:solidFill>
                <a:effectLst/>
                <a:latin typeface="Times"/>
              </a:rPr>
              <a:t>/</a:t>
            </a:r>
            <a:r>
              <a:rPr lang="en-US" b="0" i="0" dirty="0" err="1">
                <a:solidFill>
                  <a:srgbClr val="000000"/>
                </a:solidFill>
                <a:effectLst/>
                <a:latin typeface="Times"/>
              </a:rPr>
              <a:t>francisdeng</a:t>
            </a:r>
            <a:r>
              <a:rPr lang="en-US" b="0" i="0" dirty="0">
                <a:solidFill>
                  <a:srgbClr val="000000"/>
                </a:solidFill>
                <a:effectLst/>
                <a:latin typeface="Times"/>
              </a:rPr>
              <a:t>/status/1594120197128220673?s=20&amp;t=FuHCo7wAgF__GbIOPoYLqw </a:t>
            </a:r>
            <a:endParaRPr lang="en-US" dirty="0"/>
          </a:p>
          <a:p>
            <a:endParaRPr lang="en-US" dirty="0"/>
          </a:p>
          <a:p>
            <a:endParaRPr lang="en-US" dirty="0"/>
          </a:p>
          <a:p>
            <a:endParaRPr lang="en-US" dirty="0"/>
          </a:p>
          <a:p>
            <a:endParaRPr lang="en-US" dirty="0"/>
          </a:p>
          <a:p>
            <a:r>
              <a:rPr lang="en-US" dirty="0"/>
              <a:t>*they actually do in the form of comorbidity distributions. </a:t>
            </a:r>
          </a:p>
          <a:p>
            <a:endParaRPr lang="en-US" dirty="0"/>
          </a:p>
          <a:p>
            <a:endParaRPr lang="en-US" dirty="0"/>
          </a:p>
          <a:p>
            <a:r>
              <a:rPr lang="en-US" dirty="0"/>
              <a:t>These are not backwards probabilities. </a:t>
            </a:r>
            <a:br>
              <a:rPr lang="en-US" dirty="0"/>
            </a:br>
            <a:r>
              <a:rPr lang="en-US" dirty="0"/>
              <a:t>However, they only tell us about population averages. </a:t>
            </a:r>
          </a:p>
          <a:p>
            <a:r>
              <a:rPr lang="en-US" dirty="0"/>
              <a:t>If the patient’s likelihood of having a disease differs from the population prevalence (which is almost always does) – NPV and PPV will be inaccurate.</a:t>
            </a:r>
          </a:p>
          <a:p>
            <a:endParaRPr lang="en-US" dirty="0"/>
          </a:p>
          <a:p>
            <a:r>
              <a:rPr lang="en-US" dirty="0"/>
              <a:t>Conflating a population for a patient.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33</a:t>
            </a:fld>
            <a:endParaRPr lang="en-US"/>
          </a:p>
        </p:txBody>
      </p:sp>
    </p:spTree>
    <p:extLst>
      <p:ext uri="{BB962C8B-B14F-4D97-AF65-F5344CB8AC3E}">
        <p14:creationId xmlns:p14="http://schemas.microsoft.com/office/powerpoint/2010/main" val="3364291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hbiostat.org</a:t>
            </a:r>
            <a:r>
              <a:rPr lang="en-US" dirty="0"/>
              <a:t>/</a:t>
            </a:r>
            <a:r>
              <a:rPr lang="en-US" dirty="0" err="1"/>
              <a:t>bbr</a:t>
            </a:r>
            <a:r>
              <a:rPr lang="en-US" dirty="0"/>
              <a:t>/</a:t>
            </a:r>
            <a:r>
              <a:rPr lang="en-US" dirty="0" err="1"/>
              <a:t>dx.html</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34</a:t>
            </a:fld>
            <a:endParaRPr lang="en-US"/>
          </a:p>
        </p:txBody>
      </p:sp>
    </p:spTree>
    <p:extLst>
      <p:ext uri="{BB962C8B-B14F-4D97-AF65-F5344CB8AC3E}">
        <p14:creationId xmlns:p14="http://schemas.microsoft.com/office/powerpoint/2010/main" val="2347559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Good-ness (information added of a test) can be represented on a linear line – log-likelihood ratio (have to think in logs because of the ratio) </a:t>
            </a:r>
          </a:p>
        </p:txBody>
      </p:sp>
      <p:sp>
        <p:nvSpPr>
          <p:cNvPr id="4" name="Slide Number Placeholder 3"/>
          <p:cNvSpPr>
            <a:spLocks noGrp="1"/>
          </p:cNvSpPr>
          <p:nvPr>
            <p:ph type="sldNum" sz="quarter" idx="5"/>
          </p:nvPr>
        </p:nvSpPr>
        <p:spPr/>
        <p:txBody>
          <a:bodyPr/>
          <a:lstStyle/>
          <a:p>
            <a:fld id="{12565D4E-FAA7-1C41-AB8C-B49B4015C208}" type="slidenum">
              <a:rPr lang="en-US" smtClean="0"/>
              <a:t>36</a:t>
            </a:fld>
            <a:endParaRPr lang="en-US"/>
          </a:p>
        </p:txBody>
      </p:sp>
    </p:spTree>
    <p:extLst>
      <p:ext uri="{BB962C8B-B14F-4D97-AF65-F5344CB8AC3E}">
        <p14:creationId xmlns:p14="http://schemas.microsoft.com/office/powerpoint/2010/main" val="2915657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Helvetica" pitchFamily="2" charset="0"/>
              </a:rPr>
              <a:t>There is an existing mathematical theory of how to assign points to probabilistic predictions, namely</a:t>
            </a:r>
          </a:p>
          <a:p>
            <a:r>
              <a:rPr lang="en-US" dirty="0">
                <a:effectLst/>
                <a:latin typeface="Helvetica" pitchFamily="2" charset="0"/>
              </a:rPr>
              <a:t>the theory of ‘proper scoring rules’. These scoring rules are appealing because they give no incentive</a:t>
            </a:r>
          </a:p>
          <a:p>
            <a:r>
              <a:rPr lang="en-US" dirty="0">
                <a:effectLst/>
                <a:latin typeface="Helvetica" pitchFamily="2" charset="0"/>
              </a:rPr>
              <a:t>for the forecaster to lie about their probabilistic beliefs.</a:t>
            </a:r>
          </a:p>
          <a:p>
            <a:r>
              <a:rPr lang="en-US" dirty="0"/>
              <a:t>“</a:t>
            </a:r>
          </a:p>
          <a:p>
            <a:endParaRPr lang="en-US" dirty="0"/>
          </a:p>
          <a:p>
            <a:endParaRPr lang="en-US" dirty="0"/>
          </a:p>
          <a:p>
            <a:r>
              <a:rPr lang="en-US" dirty="0"/>
              <a:t>Logarithmic scoring rule= Shannon entropy formulation </a:t>
            </a:r>
          </a:p>
        </p:txBody>
      </p:sp>
      <p:sp>
        <p:nvSpPr>
          <p:cNvPr id="4" name="Slide Number Placeholder 3"/>
          <p:cNvSpPr>
            <a:spLocks noGrp="1"/>
          </p:cNvSpPr>
          <p:nvPr>
            <p:ph type="sldNum" sz="quarter" idx="5"/>
          </p:nvPr>
        </p:nvSpPr>
        <p:spPr/>
        <p:txBody>
          <a:bodyPr/>
          <a:lstStyle/>
          <a:p>
            <a:fld id="{12565D4E-FAA7-1C41-AB8C-B49B4015C208}" type="slidenum">
              <a:rPr lang="en-US" smtClean="0"/>
              <a:t>37</a:t>
            </a:fld>
            <a:endParaRPr lang="en-US"/>
          </a:p>
        </p:txBody>
      </p:sp>
    </p:spTree>
    <p:extLst>
      <p:ext uri="{BB962C8B-B14F-4D97-AF65-F5344CB8AC3E}">
        <p14:creationId xmlns:p14="http://schemas.microsoft.com/office/powerpoint/2010/main" val="1954811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it can be useful because MRSA pneumonia is uncommon but not uncommon enough to ignore.</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3</a:t>
            </a:fld>
            <a:endParaRPr lang="en-US"/>
          </a:p>
        </p:txBody>
      </p:sp>
    </p:spTree>
    <p:extLst>
      <p:ext uri="{BB962C8B-B14F-4D97-AF65-F5344CB8AC3E}">
        <p14:creationId xmlns:p14="http://schemas.microsoft.com/office/powerpoint/2010/main" val="2287263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39</a:t>
            </a:fld>
            <a:endParaRPr lang="en-US"/>
          </a:p>
        </p:txBody>
      </p:sp>
    </p:spTree>
    <p:extLst>
      <p:ext uri="{BB962C8B-B14F-4D97-AF65-F5344CB8AC3E}">
        <p14:creationId xmlns:p14="http://schemas.microsoft.com/office/powerpoint/2010/main" val="2536506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41</a:t>
            </a:fld>
            <a:endParaRPr lang="en-US"/>
          </a:p>
        </p:txBody>
      </p:sp>
    </p:spTree>
    <p:extLst>
      <p:ext uri="{BB962C8B-B14F-4D97-AF65-F5344CB8AC3E}">
        <p14:creationId xmlns:p14="http://schemas.microsoft.com/office/powerpoint/2010/main" val="513495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it can be useful because MRSA pneumonia is uncommon but not uncommon enough to ignore.</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42</a:t>
            </a:fld>
            <a:endParaRPr lang="en-US"/>
          </a:p>
        </p:txBody>
      </p:sp>
    </p:spTree>
    <p:extLst>
      <p:ext uri="{BB962C8B-B14F-4D97-AF65-F5344CB8AC3E}">
        <p14:creationId xmlns:p14="http://schemas.microsoft.com/office/powerpoint/2010/main" val="3855606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you could argue that you could calculate the prevalence of disease among patients who have those risk factors and then use PPV -&gt; this is mathematically equivalent to sequentially applying LRs</a:t>
            </a:r>
          </a:p>
        </p:txBody>
      </p:sp>
      <p:sp>
        <p:nvSpPr>
          <p:cNvPr id="4" name="Slide Number Placeholder 3"/>
          <p:cNvSpPr>
            <a:spLocks noGrp="1"/>
          </p:cNvSpPr>
          <p:nvPr>
            <p:ph type="sldNum" sz="quarter" idx="5"/>
          </p:nvPr>
        </p:nvSpPr>
        <p:spPr/>
        <p:txBody>
          <a:bodyPr/>
          <a:lstStyle/>
          <a:p>
            <a:fld id="{12565D4E-FAA7-1C41-AB8C-B49B4015C208}" type="slidenum">
              <a:rPr lang="en-US" smtClean="0"/>
              <a:t>45</a:t>
            </a:fld>
            <a:endParaRPr lang="en-US"/>
          </a:p>
        </p:txBody>
      </p:sp>
    </p:spTree>
    <p:extLst>
      <p:ext uri="{BB962C8B-B14F-4D97-AF65-F5344CB8AC3E}">
        <p14:creationId xmlns:p14="http://schemas.microsoft.com/office/powerpoint/2010/main" val="2135687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65D4E-FAA7-1C41-AB8C-B49B4015C208}" type="slidenum">
              <a:rPr lang="en-US" smtClean="0"/>
              <a:t>46</a:t>
            </a:fld>
            <a:endParaRPr lang="en-US"/>
          </a:p>
        </p:txBody>
      </p:sp>
    </p:spTree>
    <p:extLst>
      <p:ext uri="{BB962C8B-B14F-4D97-AF65-F5344CB8AC3E}">
        <p14:creationId xmlns:p14="http://schemas.microsoft.com/office/powerpoint/2010/main" val="686432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how to critique a study marker study would be interesting.</a:t>
            </a:r>
          </a:p>
        </p:txBody>
      </p:sp>
      <p:sp>
        <p:nvSpPr>
          <p:cNvPr id="4" name="Slide Number Placeholder 3"/>
          <p:cNvSpPr>
            <a:spLocks noGrp="1"/>
          </p:cNvSpPr>
          <p:nvPr>
            <p:ph type="sldNum" sz="quarter" idx="5"/>
          </p:nvPr>
        </p:nvSpPr>
        <p:spPr/>
        <p:txBody>
          <a:bodyPr/>
          <a:lstStyle/>
          <a:p>
            <a:fld id="{12565D4E-FAA7-1C41-AB8C-B49B4015C208}" type="slidenum">
              <a:rPr lang="en-US" smtClean="0"/>
              <a:t>47</a:t>
            </a:fld>
            <a:endParaRPr lang="en-US"/>
          </a:p>
        </p:txBody>
      </p:sp>
    </p:spTree>
    <p:extLst>
      <p:ext uri="{BB962C8B-B14F-4D97-AF65-F5344CB8AC3E}">
        <p14:creationId xmlns:p14="http://schemas.microsoft.com/office/powerpoint/2010/main" val="1650229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48</a:t>
            </a:fld>
            <a:endParaRPr lang="en-US"/>
          </a:p>
        </p:txBody>
      </p:sp>
    </p:spTree>
    <p:extLst>
      <p:ext uri="{BB962C8B-B14F-4D97-AF65-F5344CB8AC3E}">
        <p14:creationId xmlns:p14="http://schemas.microsoft.com/office/powerpoint/2010/main" val="1466818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www.hindawi.com</a:t>
            </a:r>
            <a:r>
              <a:rPr lang="en-US" dirty="0"/>
              <a:t>/journals/</a:t>
            </a:r>
            <a:r>
              <a:rPr lang="en-US" dirty="0" err="1"/>
              <a:t>rrp</a:t>
            </a:r>
            <a:r>
              <a:rPr lang="en-US" dirty="0"/>
              <a:t>/2021/5801662/</a:t>
            </a:r>
          </a:p>
          <a:p>
            <a:endParaRPr lang="en-US" dirty="0"/>
          </a:p>
          <a:p>
            <a:r>
              <a:rPr lang="en-US" dirty="0"/>
              <a:t>Which also has good review of issues relating to diagnostic tests. </a:t>
            </a:r>
            <a:br>
              <a:rPr lang="en-US" dirty="0"/>
            </a:br>
            <a:endParaRPr lang="en-US" dirty="0"/>
          </a:p>
          <a:p>
            <a:r>
              <a:rPr lang="en-US" dirty="0"/>
              <a:t>[x] </a:t>
            </a:r>
            <a:r>
              <a:rPr lang="en-US" b="0" i="0" dirty="0">
                <a:solidFill>
                  <a:srgbClr val="000000"/>
                </a:solidFill>
                <a:effectLst/>
                <a:latin typeface="Times"/>
              </a:rPr>
              <a:t>https://</a:t>
            </a:r>
            <a:r>
              <a:rPr lang="en-US" b="0" i="0" dirty="0" err="1">
                <a:solidFill>
                  <a:srgbClr val="000000"/>
                </a:solidFill>
                <a:effectLst/>
                <a:latin typeface="Times"/>
              </a:rPr>
              <a:t>twitter.com</a:t>
            </a:r>
            <a:r>
              <a:rPr lang="en-US" b="0" i="0" dirty="0">
                <a:solidFill>
                  <a:srgbClr val="000000"/>
                </a:solidFill>
                <a:effectLst/>
                <a:latin typeface="Times"/>
              </a:rPr>
              <a:t>/</a:t>
            </a:r>
            <a:r>
              <a:rPr lang="en-US" b="0" i="0" dirty="0" err="1">
                <a:solidFill>
                  <a:srgbClr val="000000"/>
                </a:solidFill>
                <a:effectLst/>
                <a:latin typeface="Times"/>
              </a:rPr>
              <a:t>francisdeng</a:t>
            </a:r>
            <a:r>
              <a:rPr lang="en-US" b="0" i="0" dirty="0">
                <a:solidFill>
                  <a:srgbClr val="000000"/>
                </a:solidFill>
                <a:effectLst/>
                <a:latin typeface="Times"/>
              </a:rPr>
              <a:t>/status/1594120178610352128?s=20&amp;t=e_qUGJY0NQ4omBt-cH0_Vw has good links and visualizations</a:t>
            </a:r>
          </a:p>
          <a:p>
            <a:endParaRPr lang="en-US" b="0" i="0" dirty="0">
              <a:solidFill>
                <a:srgbClr val="000000"/>
              </a:solidFill>
              <a:effectLst/>
              <a:latin typeface="Times"/>
            </a:endParaRPr>
          </a:p>
          <a:p>
            <a:endParaRPr lang="en-US" b="0" i="0" dirty="0">
              <a:solidFill>
                <a:srgbClr val="000000"/>
              </a:solidFill>
              <a:effectLst/>
              <a:latin typeface="Times"/>
            </a:endParaRPr>
          </a:p>
          <a:p>
            <a:r>
              <a:rPr lang="en-US" b="0" i="0" dirty="0">
                <a:solidFill>
                  <a:srgbClr val="000000"/>
                </a:solidFill>
                <a:effectLst/>
                <a:latin typeface="Times"/>
              </a:rPr>
              <a:t>Are se and </a:t>
            </a:r>
            <a:r>
              <a:rPr lang="en-US" b="0" i="0" dirty="0" err="1">
                <a:solidFill>
                  <a:srgbClr val="000000"/>
                </a:solidFill>
                <a:effectLst/>
                <a:latin typeface="Times"/>
              </a:rPr>
              <a:t>sp</a:t>
            </a:r>
            <a:r>
              <a:rPr lang="en-US" b="0" i="0" dirty="0">
                <a:solidFill>
                  <a:srgbClr val="000000"/>
                </a:solidFill>
                <a:effectLst/>
                <a:latin typeface="Times"/>
              </a:rPr>
              <a:t> really independent of prevalence? https://</a:t>
            </a:r>
            <a:r>
              <a:rPr lang="en-US" b="0" i="0" dirty="0" err="1">
                <a:solidFill>
                  <a:srgbClr val="000000"/>
                </a:solidFill>
                <a:effectLst/>
                <a:latin typeface="Times"/>
              </a:rPr>
              <a:t>twitter.com</a:t>
            </a:r>
            <a:r>
              <a:rPr lang="en-US" b="0" i="0" dirty="0">
                <a:solidFill>
                  <a:srgbClr val="000000"/>
                </a:solidFill>
                <a:effectLst/>
                <a:latin typeface="Times"/>
              </a:rPr>
              <a:t>/</a:t>
            </a:r>
            <a:r>
              <a:rPr lang="en-US" b="0" i="0" dirty="0" err="1">
                <a:solidFill>
                  <a:srgbClr val="000000"/>
                </a:solidFill>
                <a:effectLst/>
                <a:latin typeface="Times"/>
              </a:rPr>
              <a:t>RogueRad</a:t>
            </a:r>
            <a:r>
              <a:rPr lang="en-US" b="0" i="0" dirty="0">
                <a:solidFill>
                  <a:srgbClr val="000000"/>
                </a:solidFill>
                <a:effectLst/>
                <a:latin typeface="Times"/>
              </a:rPr>
              <a:t>/status/940368577290481665</a:t>
            </a:r>
          </a:p>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49</a:t>
            </a:fld>
            <a:endParaRPr lang="en-US"/>
          </a:p>
        </p:txBody>
      </p:sp>
    </p:spTree>
    <p:extLst>
      <p:ext uri="{BB962C8B-B14F-4D97-AF65-F5344CB8AC3E}">
        <p14:creationId xmlns:p14="http://schemas.microsoft.com/office/powerpoint/2010/main" val="3927470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Epidemiologists, and those developing tests, should continue to use Se and Sp. </a:t>
            </a:r>
          </a:p>
        </p:txBody>
      </p:sp>
      <p:sp>
        <p:nvSpPr>
          <p:cNvPr id="4" name="Slide Number Placeholder 3"/>
          <p:cNvSpPr>
            <a:spLocks noGrp="1"/>
          </p:cNvSpPr>
          <p:nvPr>
            <p:ph type="sldNum" sz="quarter" idx="5"/>
          </p:nvPr>
        </p:nvSpPr>
        <p:spPr/>
        <p:txBody>
          <a:bodyPr/>
          <a:lstStyle/>
          <a:p>
            <a:fld id="{12565D4E-FAA7-1C41-AB8C-B49B4015C208}" type="slidenum">
              <a:rPr lang="en-US" smtClean="0"/>
              <a:t>51</a:t>
            </a:fld>
            <a:endParaRPr lang="en-US"/>
          </a:p>
        </p:txBody>
      </p:sp>
    </p:spTree>
    <p:extLst>
      <p:ext uri="{BB962C8B-B14F-4D97-AF65-F5344CB8AC3E}">
        <p14:creationId xmlns:p14="http://schemas.microsoft.com/office/powerpoint/2010/main" val="3168599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53</a:t>
            </a:fld>
            <a:endParaRPr lang="en-US"/>
          </a:p>
        </p:txBody>
      </p:sp>
    </p:spTree>
    <p:extLst>
      <p:ext uri="{BB962C8B-B14F-4D97-AF65-F5344CB8AC3E}">
        <p14:creationId xmlns:p14="http://schemas.microsoft.com/office/powerpoint/2010/main" val="277769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5</a:t>
            </a:fld>
            <a:endParaRPr lang="en-US"/>
          </a:p>
        </p:txBody>
      </p:sp>
    </p:spTree>
    <p:extLst>
      <p:ext uri="{BB962C8B-B14F-4D97-AF65-F5344CB8AC3E}">
        <p14:creationId xmlns:p14="http://schemas.microsoft.com/office/powerpoint/2010/main" val="846069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58</a:t>
            </a:fld>
            <a:endParaRPr lang="en-US"/>
          </a:p>
        </p:txBody>
      </p:sp>
    </p:spTree>
    <p:extLst>
      <p:ext uri="{BB962C8B-B14F-4D97-AF65-F5344CB8AC3E}">
        <p14:creationId xmlns:p14="http://schemas.microsoft.com/office/powerpoint/2010/main" val="4081408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59</a:t>
            </a:fld>
            <a:endParaRPr lang="en-US"/>
          </a:p>
        </p:txBody>
      </p:sp>
    </p:spTree>
    <p:extLst>
      <p:ext uri="{BB962C8B-B14F-4D97-AF65-F5344CB8AC3E}">
        <p14:creationId xmlns:p14="http://schemas.microsoft.com/office/powerpoint/2010/main" val="1017117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60</a:t>
            </a:fld>
            <a:endParaRPr lang="en-US"/>
          </a:p>
        </p:txBody>
      </p:sp>
    </p:spTree>
    <p:extLst>
      <p:ext uri="{BB962C8B-B14F-4D97-AF65-F5344CB8AC3E}">
        <p14:creationId xmlns:p14="http://schemas.microsoft.com/office/powerpoint/2010/main" val="1890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6</a:t>
            </a:fld>
            <a:endParaRPr lang="en-US"/>
          </a:p>
        </p:txBody>
      </p:sp>
    </p:spTree>
    <p:extLst>
      <p:ext uri="{BB962C8B-B14F-4D97-AF65-F5344CB8AC3E}">
        <p14:creationId xmlns:p14="http://schemas.microsoft.com/office/powerpoint/2010/main" val="312553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BDC1C6"/>
                </a:solidFill>
                <a:effectLst/>
                <a:latin typeface="Roboto" panose="02000000000000000000" pitchFamily="2" charset="0"/>
              </a:rPr>
              <a:t>The principle that reforms should not be made until the reasoning behind the existing state of affairs is understood</a:t>
            </a:r>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7</a:t>
            </a:fld>
            <a:endParaRPr lang="en-US"/>
          </a:p>
        </p:txBody>
      </p:sp>
    </p:spTree>
    <p:extLst>
      <p:ext uri="{BB962C8B-B14F-4D97-AF65-F5344CB8AC3E}">
        <p14:creationId xmlns:p14="http://schemas.microsoft.com/office/powerpoint/2010/main" val="416704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9</a:t>
            </a:fld>
            <a:endParaRPr lang="en-US"/>
          </a:p>
        </p:txBody>
      </p:sp>
    </p:spTree>
    <p:extLst>
      <p:ext uri="{BB962C8B-B14F-4D97-AF65-F5344CB8AC3E}">
        <p14:creationId xmlns:p14="http://schemas.microsoft.com/office/powerpoint/2010/main" val="327893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10</a:t>
            </a:fld>
            <a:endParaRPr lang="en-US"/>
          </a:p>
        </p:txBody>
      </p:sp>
    </p:spTree>
    <p:extLst>
      <p:ext uri="{BB962C8B-B14F-4D97-AF65-F5344CB8AC3E}">
        <p14:creationId xmlns:p14="http://schemas.microsoft.com/office/powerpoint/2010/main" val="412019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65D4E-FAA7-1C41-AB8C-B49B4015C208}" type="slidenum">
              <a:rPr lang="en-US" smtClean="0"/>
              <a:t>11</a:t>
            </a:fld>
            <a:endParaRPr lang="en-US"/>
          </a:p>
        </p:txBody>
      </p:sp>
    </p:spTree>
    <p:extLst>
      <p:ext uri="{BB962C8B-B14F-4D97-AF65-F5344CB8AC3E}">
        <p14:creationId xmlns:p14="http://schemas.microsoft.com/office/powerpoint/2010/main" val="2700282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97C9-3D83-4768-B4E0-301FC5B1A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92BA9D-2C0C-03C6-5FC9-5181FF058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6B9CA-23A0-D977-B886-B1E3B072846E}"/>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5" name="Footer Placeholder 4">
            <a:extLst>
              <a:ext uri="{FF2B5EF4-FFF2-40B4-BE49-F238E27FC236}">
                <a16:creationId xmlns:a16="http://schemas.microsoft.com/office/drawing/2014/main" id="{D6ADB1D7-CA81-9FF1-4503-6B2549E80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A2AE5-D87A-E4A9-C67C-AAD86BF05201}"/>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86264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1511-19C7-45EB-33C7-FFAB08EE84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48FA1B-AAC6-7808-9A19-91ACD8E4D8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A8AD-3874-C666-6D2C-D4B8FF2E6602}"/>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5" name="Footer Placeholder 4">
            <a:extLst>
              <a:ext uri="{FF2B5EF4-FFF2-40B4-BE49-F238E27FC236}">
                <a16:creationId xmlns:a16="http://schemas.microsoft.com/office/drawing/2014/main" id="{EC55B0B4-C9A0-7948-ABE1-BB2B8B574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A4E27-81AE-D772-FB17-5B7D7D4074EF}"/>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18420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31FA85-BC55-66E3-D886-E522CDCF1E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A7D9F-1D00-BD2B-4B4C-C2C89305AC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7A613-5DCF-685D-F3E2-39873374AFEB}"/>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5" name="Footer Placeholder 4">
            <a:extLst>
              <a:ext uri="{FF2B5EF4-FFF2-40B4-BE49-F238E27FC236}">
                <a16:creationId xmlns:a16="http://schemas.microsoft.com/office/drawing/2014/main" id="{2F354E22-01E3-49F1-E450-E80B1749A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B8DB5-0A96-B22C-1F3C-4B84601C913B}"/>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88382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2DB7-6460-D7E5-0CDE-A563F9E74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AFB0D-36B6-C4B4-03F3-DF3BEC8128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3B429-C82C-6B18-25C4-C1AD4A27F509}"/>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5" name="Footer Placeholder 4">
            <a:extLst>
              <a:ext uri="{FF2B5EF4-FFF2-40B4-BE49-F238E27FC236}">
                <a16:creationId xmlns:a16="http://schemas.microsoft.com/office/drawing/2014/main" id="{0F8DC917-B2FF-377A-246B-4EF6BAB07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1EAD5-061D-93E4-C4EE-8690984C09EB}"/>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115792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55F1-724C-0F17-4079-DDC20A444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10FBF-4A06-7CF7-4A37-B2BE95263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EB3526-4E42-4BF3-BE6A-152CA475CDFB}"/>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5" name="Footer Placeholder 4">
            <a:extLst>
              <a:ext uri="{FF2B5EF4-FFF2-40B4-BE49-F238E27FC236}">
                <a16:creationId xmlns:a16="http://schemas.microsoft.com/office/drawing/2014/main" id="{A243F603-014E-9347-C0C0-3A61C1A84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07B84-8B9B-4426-FF09-1E8DC1646CEB}"/>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206540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546A-DE75-CAB0-3179-833FD0DC2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9B685-4424-EE5A-830E-3AEFABF25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F319B5-605A-EA65-F9C5-46C0B4F41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5B7265-09A8-7039-5C66-9A44FBF89CC7}"/>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6" name="Footer Placeholder 5">
            <a:extLst>
              <a:ext uri="{FF2B5EF4-FFF2-40B4-BE49-F238E27FC236}">
                <a16:creationId xmlns:a16="http://schemas.microsoft.com/office/drawing/2014/main" id="{F99B666E-890F-AD4B-E886-794CA6BF0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4878E-8CBE-7BA0-C140-99095E825185}"/>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330610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4C9-EDBF-4DAA-288B-97A97121AE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08675D-99D8-166C-E65A-6DD560B14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6EABE4-123A-120A-AC9A-3C32EE4A4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FC3670-2F46-4BF7-8637-200C23C2C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7961A8-A969-569A-64DC-6E0EA1E93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3D3F82-992F-505C-E56F-A5CEBE0C406E}"/>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8" name="Footer Placeholder 7">
            <a:extLst>
              <a:ext uri="{FF2B5EF4-FFF2-40B4-BE49-F238E27FC236}">
                <a16:creationId xmlns:a16="http://schemas.microsoft.com/office/drawing/2014/main" id="{DF70169A-27DE-CF05-778A-51E207AE9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54F583-F2C7-1FD2-AD6E-955EB3A83A98}"/>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1264667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1B60-2C68-A6A2-4A03-4DBDC8424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14C968-8F3B-FBF8-41D9-4EEDBBA8E7D2}"/>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4" name="Footer Placeholder 3">
            <a:extLst>
              <a:ext uri="{FF2B5EF4-FFF2-40B4-BE49-F238E27FC236}">
                <a16:creationId xmlns:a16="http://schemas.microsoft.com/office/drawing/2014/main" id="{2A70610D-2D4E-F035-6584-3901F2D9E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031A3B-64B4-043F-B975-77CE13553C36}"/>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299799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C9237-7A31-8AFF-419A-DB381098B37F}"/>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3" name="Footer Placeholder 2">
            <a:extLst>
              <a:ext uri="{FF2B5EF4-FFF2-40B4-BE49-F238E27FC236}">
                <a16:creationId xmlns:a16="http://schemas.microsoft.com/office/drawing/2014/main" id="{EBBA6781-04D8-A63B-36F7-4E7BF418F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1B165B-1A81-D5C5-2ECA-3751AC1EF583}"/>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208032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C9DA-90E7-2F63-F077-C72381F35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6AEAF5-52CB-5675-1209-3A5F771A2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734A3-E2F1-DB82-0AAC-35E2BA275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9A9D4-311C-2DAC-7FF4-2A686820A460}"/>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6" name="Footer Placeholder 5">
            <a:extLst>
              <a:ext uri="{FF2B5EF4-FFF2-40B4-BE49-F238E27FC236}">
                <a16:creationId xmlns:a16="http://schemas.microsoft.com/office/drawing/2014/main" id="{71A341B4-1326-40B9-078A-F8EA5DE6E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C17BF-A3BB-3E25-7DC7-A2BF4682DB63}"/>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140805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9702-9929-4C64-0DAD-2D6CCB300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E05068-FDB9-163F-39D8-6BBAACB00D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C73938-E597-0494-986E-D356A79E4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4FE89-837B-03CB-D744-8FE115DFA0C6}"/>
              </a:ext>
            </a:extLst>
          </p:cNvPr>
          <p:cNvSpPr>
            <a:spLocks noGrp="1"/>
          </p:cNvSpPr>
          <p:nvPr>
            <p:ph type="dt" sz="half" idx="10"/>
          </p:nvPr>
        </p:nvSpPr>
        <p:spPr/>
        <p:txBody>
          <a:bodyPr/>
          <a:lstStyle/>
          <a:p>
            <a:fld id="{B36ECA63-6038-1B4E-AA85-561A695E566A}" type="datetimeFigureOut">
              <a:rPr lang="en-US" smtClean="0"/>
              <a:t>2/15/23</a:t>
            </a:fld>
            <a:endParaRPr lang="en-US"/>
          </a:p>
        </p:txBody>
      </p:sp>
      <p:sp>
        <p:nvSpPr>
          <p:cNvPr id="6" name="Footer Placeholder 5">
            <a:extLst>
              <a:ext uri="{FF2B5EF4-FFF2-40B4-BE49-F238E27FC236}">
                <a16:creationId xmlns:a16="http://schemas.microsoft.com/office/drawing/2014/main" id="{75298CAC-593F-B95B-C720-18D2FDC5C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96B13-C925-1E1C-EABB-DC9631388719}"/>
              </a:ext>
            </a:extLst>
          </p:cNvPr>
          <p:cNvSpPr>
            <a:spLocks noGrp="1"/>
          </p:cNvSpPr>
          <p:nvPr>
            <p:ph type="sldNum" sz="quarter" idx="12"/>
          </p:nvPr>
        </p:nvSpPr>
        <p:spPr/>
        <p:txBody>
          <a:bodyPr/>
          <a:lstStyle/>
          <a:p>
            <a:fld id="{4ED02EF1-37D2-504D-B27E-31572F37802C}" type="slidenum">
              <a:rPr lang="en-US" smtClean="0"/>
              <a:t>‹#›</a:t>
            </a:fld>
            <a:endParaRPr lang="en-US"/>
          </a:p>
        </p:txBody>
      </p:sp>
    </p:spTree>
    <p:extLst>
      <p:ext uri="{BB962C8B-B14F-4D97-AF65-F5344CB8AC3E}">
        <p14:creationId xmlns:p14="http://schemas.microsoft.com/office/powerpoint/2010/main" val="221741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0EB59C-9B61-3900-1857-0665D1A8E6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C8C65-1F96-86FE-F44D-27880C08C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04843-FD64-95ED-6A87-18659D7D7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ECA63-6038-1B4E-AA85-561A695E566A}" type="datetimeFigureOut">
              <a:rPr lang="en-US" smtClean="0"/>
              <a:t>2/15/23</a:t>
            </a:fld>
            <a:endParaRPr lang="en-US"/>
          </a:p>
        </p:txBody>
      </p:sp>
      <p:sp>
        <p:nvSpPr>
          <p:cNvPr id="5" name="Footer Placeholder 4">
            <a:extLst>
              <a:ext uri="{FF2B5EF4-FFF2-40B4-BE49-F238E27FC236}">
                <a16:creationId xmlns:a16="http://schemas.microsoft.com/office/drawing/2014/main" id="{655E0432-B400-C4BF-A795-D2BEF191C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17729E-7EE4-7ED3-ED55-97F0EF08D2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02EF1-37D2-504D-B27E-31572F37802C}" type="slidenum">
              <a:rPr lang="en-US" smtClean="0"/>
              <a:t>‹#›</a:t>
            </a:fld>
            <a:endParaRPr lang="en-US"/>
          </a:p>
        </p:txBody>
      </p:sp>
    </p:spTree>
    <p:extLst>
      <p:ext uri="{BB962C8B-B14F-4D97-AF65-F5344CB8AC3E}">
        <p14:creationId xmlns:p14="http://schemas.microsoft.com/office/powerpoint/2010/main" val="907488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ubmed.ncbi.nlm.nih.gov/1580030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pubmed.ncbi.nlm.nih.gov/29340593/"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stats.stackexchange.com/questions/312780/why-is-accuracy-not-the-best-measure-for-assessing-classification-model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hbiostat.org/blog/post/addvalu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bedside-rounds.org/episode-63-signals/" TargetMode="External"/><Relationship Id="rId2" Type="http://schemas.openxmlformats.org/officeDocument/2006/relationships/hyperlink" Target="https://mlu-explain.github.io/roc-auc/"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academic.oup.com/book/31795/chapter/266181309?login=false"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co/6ksOrX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cat, mammal, wildcat&#10;&#10;Description automatically generated">
            <a:extLst>
              <a:ext uri="{FF2B5EF4-FFF2-40B4-BE49-F238E27FC236}">
                <a16:creationId xmlns:a16="http://schemas.microsoft.com/office/drawing/2014/main" id="{C2A15E7B-3785-BF3E-D656-372991F0E633}"/>
              </a:ext>
            </a:extLst>
          </p:cNvPr>
          <p:cNvPicPr>
            <a:picLocks noChangeAspect="1"/>
          </p:cNvPicPr>
          <p:nvPr/>
        </p:nvPicPr>
        <p:blipFill rotWithShape="1">
          <a:blip r:embed="rId3"/>
          <a:srcRect l="1868" r="9747"/>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346B8B-5BF0-158E-83A5-64A329A964FE}"/>
              </a:ext>
            </a:extLst>
          </p:cNvPr>
          <p:cNvSpPr>
            <a:spLocks noGrp="1"/>
          </p:cNvSpPr>
          <p:nvPr>
            <p:ph type="ctrTitle"/>
          </p:nvPr>
        </p:nvSpPr>
        <p:spPr>
          <a:xfrm>
            <a:off x="477981" y="1122363"/>
            <a:ext cx="4023360" cy="3204134"/>
          </a:xfrm>
        </p:spPr>
        <p:txBody>
          <a:bodyPr anchor="b">
            <a:normAutofit/>
          </a:bodyPr>
          <a:lstStyle/>
          <a:p>
            <a:pPr algn="l"/>
            <a:r>
              <a:rPr lang="en-US" sz="4800"/>
              <a:t>PGR – Beyond Sensitivity and Specificity</a:t>
            </a:r>
          </a:p>
        </p:txBody>
      </p:sp>
      <p:sp>
        <p:nvSpPr>
          <p:cNvPr id="3" name="Subtitle 2">
            <a:extLst>
              <a:ext uri="{FF2B5EF4-FFF2-40B4-BE49-F238E27FC236}">
                <a16:creationId xmlns:a16="http://schemas.microsoft.com/office/drawing/2014/main" id="{204235B5-56C6-CFAE-BCA9-94B2E95DE4F4}"/>
              </a:ext>
            </a:extLst>
          </p:cNvPr>
          <p:cNvSpPr>
            <a:spLocks noGrp="1"/>
          </p:cNvSpPr>
          <p:nvPr>
            <p:ph type="subTitle" idx="1"/>
          </p:nvPr>
        </p:nvSpPr>
        <p:spPr>
          <a:xfrm>
            <a:off x="477981" y="4872922"/>
            <a:ext cx="3933306" cy="1208141"/>
          </a:xfrm>
        </p:spPr>
        <p:txBody>
          <a:bodyPr>
            <a:normAutofit/>
          </a:bodyPr>
          <a:lstStyle/>
          <a:p>
            <a:pPr algn="l"/>
            <a:r>
              <a:rPr lang="en-US" sz="2000" dirty="0"/>
              <a:t>Brian Locke</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167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rotWithShape="1">
          <a:blip r:embed="rId4"/>
          <a:srcRect l="-265" t="-4174" r="44132" b="93630"/>
          <a:stretch/>
        </p:blipFill>
        <p:spPr>
          <a:xfrm>
            <a:off x="6379885" y="1000210"/>
            <a:ext cx="2689688" cy="573409"/>
          </a:xfrm>
          <a:prstGeom prst="rect">
            <a:avLst/>
          </a:prstGeom>
        </p:spPr>
      </p:pic>
    </p:spTree>
    <p:extLst>
      <p:ext uri="{BB962C8B-B14F-4D97-AF65-F5344CB8AC3E}">
        <p14:creationId xmlns:p14="http://schemas.microsoft.com/office/powerpoint/2010/main" val="1995638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rotWithShape="1">
          <a:blip r:embed="rId4"/>
          <a:srcRect l="-265" t="-4174" r="14397" b="93630"/>
          <a:stretch/>
        </p:blipFill>
        <p:spPr>
          <a:xfrm>
            <a:off x="6379884" y="1000210"/>
            <a:ext cx="4114451" cy="573409"/>
          </a:xfrm>
          <a:prstGeom prst="rect">
            <a:avLst/>
          </a:prstGeom>
        </p:spPr>
      </p:pic>
    </p:spTree>
    <p:extLst>
      <p:ext uri="{BB962C8B-B14F-4D97-AF65-F5344CB8AC3E}">
        <p14:creationId xmlns:p14="http://schemas.microsoft.com/office/powerpoint/2010/main" val="364496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rotWithShape="1">
          <a:blip r:embed="rId4"/>
          <a:srcRect l="-265" t="-4174" r="265" b="93630"/>
          <a:stretch/>
        </p:blipFill>
        <p:spPr>
          <a:xfrm>
            <a:off x="6379884" y="1000210"/>
            <a:ext cx="4791602" cy="573409"/>
          </a:xfrm>
          <a:prstGeom prst="rect">
            <a:avLst/>
          </a:prstGeom>
        </p:spPr>
      </p:pic>
    </p:spTree>
    <p:extLst>
      <p:ext uri="{BB962C8B-B14F-4D97-AF65-F5344CB8AC3E}">
        <p14:creationId xmlns:p14="http://schemas.microsoft.com/office/powerpoint/2010/main" val="252650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rotWithShape="1">
          <a:blip r:embed="rId4"/>
          <a:srcRect b="87304"/>
          <a:stretch/>
        </p:blipFill>
        <p:spPr>
          <a:xfrm>
            <a:off x="6392584" y="1227222"/>
            <a:ext cx="4791602" cy="690478"/>
          </a:xfrm>
          <a:prstGeom prst="rect">
            <a:avLst/>
          </a:prstGeom>
        </p:spPr>
      </p:pic>
    </p:spTree>
    <p:extLst>
      <p:ext uri="{BB962C8B-B14F-4D97-AF65-F5344CB8AC3E}">
        <p14:creationId xmlns:p14="http://schemas.microsoft.com/office/powerpoint/2010/main" val="288429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rotWithShape="1">
          <a:blip r:embed="rId4"/>
          <a:srcRect b="66753"/>
          <a:stretch/>
        </p:blipFill>
        <p:spPr>
          <a:xfrm>
            <a:off x="6392584" y="1227222"/>
            <a:ext cx="4791602" cy="1808078"/>
          </a:xfrm>
          <a:prstGeom prst="rect">
            <a:avLst/>
          </a:prstGeom>
        </p:spPr>
      </p:pic>
    </p:spTree>
    <p:extLst>
      <p:ext uri="{BB962C8B-B14F-4D97-AF65-F5344CB8AC3E}">
        <p14:creationId xmlns:p14="http://schemas.microsoft.com/office/powerpoint/2010/main" val="2379122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2"/>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a:blip r:embed="rId3"/>
          <a:stretch>
            <a:fillRect/>
          </a:stretch>
        </p:blipFill>
        <p:spPr>
          <a:xfrm>
            <a:off x="6392584" y="1227222"/>
            <a:ext cx="4791602" cy="5438274"/>
          </a:xfrm>
          <a:prstGeom prst="rect">
            <a:avLst/>
          </a:prstGeom>
        </p:spPr>
      </p:pic>
    </p:spTree>
    <p:extLst>
      <p:ext uri="{BB962C8B-B14F-4D97-AF65-F5344CB8AC3E}">
        <p14:creationId xmlns:p14="http://schemas.microsoft.com/office/powerpoint/2010/main" val="417242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a:blip r:embed="rId4"/>
          <a:stretch>
            <a:fillRect/>
          </a:stretch>
        </p:blipFill>
        <p:spPr>
          <a:xfrm>
            <a:off x="6392584" y="1227222"/>
            <a:ext cx="4791602" cy="5438274"/>
          </a:xfrm>
          <a:prstGeom prst="rect">
            <a:avLst/>
          </a:prstGeom>
        </p:spPr>
      </p:pic>
      <p:pic>
        <p:nvPicPr>
          <p:cNvPr id="3" name="Picture 2">
            <a:extLst>
              <a:ext uri="{FF2B5EF4-FFF2-40B4-BE49-F238E27FC236}">
                <a16:creationId xmlns:a16="http://schemas.microsoft.com/office/drawing/2014/main" id="{9E5C2B81-9C7C-29AE-55ED-FB1F42F0127B}"/>
              </a:ext>
            </a:extLst>
          </p:cNvPr>
          <p:cNvPicPr>
            <a:picLocks noChangeAspect="1"/>
          </p:cNvPicPr>
          <p:nvPr/>
        </p:nvPicPr>
        <p:blipFill>
          <a:blip r:embed="rId5"/>
          <a:stretch>
            <a:fillRect/>
          </a:stretch>
        </p:blipFill>
        <p:spPr>
          <a:xfrm>
            <a:off x="6514745" y="1461858"/>
            <a:ext cx="4669441" cy="5396142"/>
          </a:xfrm>
          <a:prstGeom prst="rect">
            <a:avLst/>
          </a:prstGeom>
        </p:spPr>
      </p:pic>
      <p:sp>
        <p:nvSpPr>
          <p:cNvPr id="5" name="TextBox 4">
            <a:extLst>
              <a:ext uri="{FF2B5EF4-FFF2-40B4-BE49-F238E27FC236}">
                <a16:creationId xmlns:a16="http://schemas.microsoft.com/office/drawing/2014/main" id="{E81AEBE2-2B81-5F70-5AA2-5643CE97A1E3}"/>
              </a:ext>
            </a:extLst>
          </p:cNvPr>
          <p:cNvSpPr txBox="1"/>
          <p:nvPr/>
        </p:nvSpPr>
        <p:spPr>
          <a:xfrm>
            <a:off x="1700213" y="5529263"/>
            <a:ext cx="4395787" cy="923330"/>
          </a:xfrm>
          <a:prstGeom prst="rect">
            <a:avLst/>
          </a:prstGeom>
          <a:noFill/>
        </p:spPr>
        <p:txBody>
          <a:bodyPr wrap="square" rtlCol="0">
            <a:spAutoFit/>
          </a:bodyPr>
          <a:lstStyle/>
          <a:p>
            <a:r>
              <a:rPr lang="en-US" dirty="0"/>
              <a:t>Thinking it was going to be another 32 patients before there was a MRSA pneumonia is called the ”Gambler’s Fallacy”</a:t>
            </a:r>
          </a:p>
        </p:txBody>
      </p:sp>
    </p:spTree>
    <p:extLst>
      <p:ext uri="{BB962C8B-B14F-4D97-AF65-F5344CB8AC3E}">
        <p14:creationId xmlns:p14="http://schemas.microsoft.com/office/powerpoint/2010/main" val="195308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a:blip r:embed="rId4"/>
          <a:stretch>
            <a:fillRect/>
          </a:stretch>
        </p:blipFill>
        <p:spPr>
          <a:xfrm>
            <a:off x="6392584" y="1227222"/>
            <a:ext cx="4791602" cy="5438274"/>
          </a:xfrm>
          <a:prstGeom prst="rect">
            <a:avLst/>
          </a:prstGeom>
        </p:spPr>
      </p:pic>
      <p:pic>
        <p:nvPicPr>
          <p:cNvPr id="3" name="Picture 2">
            <a:extLst>
              <a:ext uri="{FF2B5EF4-FFF2-40B4-BE49-F238E27FC236}">
                <a16:creationId xmlns:a16="http://schemas.microsoft.com/office/drawing/2014/main" id="{9E5C2B81-9C7C-29AE-55ED-FB1F42F0127B}"/>
              </a:ext>
            </a:extLst>
          </p:cNvPr>
          <p:cNvPicPr>
            <a:picLocks noChangeAspect="1"/>
          </p:cNvPicPr>
          <p:nvPr/>
        </p:nvPicPr>
        <p:blipFill>
          <a:blip r:embed="rId5"/>
          <a:stretch>
            <a:fillRect/>
          </a:stretch>
        </p:blipFill>
        <p:spPr>
          <a:xfrm>
            <a:off x="6514745" y="1461858"/>
            <a:ext cx="4669441" cy="5396142"/>
          </a:xfrm>
          <a:prstGeom prst="rect">
            <a:avLst/>
          </a:prstGeom>
        </p:spPr>
      </p:pic>
      <p:sp>
        <p:nvSpPr>
          <p:cNvPr id="6" name="TextBox 5">
            <a:extLst>
              <a:ext uri="{FF2B5EF4-FFF2-40B4-BE49-F238E27FC236}">
                <a16:creationId xmlns:a16="http://schemas.microsoft.com/office/drawing/2014/main" id="{C38DB7E9-83FB-728B-77DC-DFFB01B58ECA}"/>
              </a:ext>
            </a:extLst>
          </p:cNvPr>
          <p:cNvSpPr txBox="1"/>
          <p:nvPr/>
        </p:nvSpPr>
        <p:spPr>
          <a:xfrm>
            <a:off x="1000119" y="5529263"/>
            <a:ext cx="4395787" cy="923330"/>
          </a:xfrm>
          <a:prstGeom prst="rect">
            <a:avLst/>
          </a:prstGeom>
          <a:noFill/>
        </p:spPr>
        <p:txBody>
          <a:bodyPr wrap="square" rtlCol="0">
            <a:spAutoFit/>
          </a:bodyPr>
          <a:lstStyle/>
          <a:p>
            <a:r>
              <a:rPr lang="en-US" dirty="0"/>
              <a:t>Dumb Brian is 96.1% accurate! </a:t>
            </a:r>
          </a:p>
          <a:p>
            <a:endParaRPr lang="en-US" dirty="0"/>
          </a:p>
          <a:p>
            <a:r>
              <a:rPr lang="en-US" dirty="0"/>
              <a:t>(What does it feel like to be 96.1% accurate?)</a:t>
            </a:r>
          </a:p>
        </p:txBody>
      </p:sp>
    </p:spTree>
    <p:extLst>
      <p:ext uri="{BB962C8B-B14F-4D97-AF65-F5344CB8AC3E}">
        <p14:creationId xmlns:p14="http://schemas.microsoft.com/office/powerpoint/2010/main" val="3004886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3199-FA60-A911-6E00-14FA6324D39D}"/>
              </a:ext>
            </a:extLst>
          </p:cNvPr>
          <p:cNvSpPr>
            <a:spLocks noGrp="1"/>
          </p:cNvSpPr>
          <p:nvPr>
            <p:ph type="title"/>
          </p:nvPr>
        </p:nvSpPr>
        <p:spPr/>
        <p:txBody>
          <a:bodyPr/>
          <a:lstStyle/>
          <a:p>
            <a:r>
              <a:rPr lang="en-US" dirty="0"/>
              <a:t>Enter Sensitivity and Specificity:</a:t>
            </a:r>
          </a:p>
        </p:txBody>
      </p:sp>
      <p:sp>
        <p:nvSpPr>
          <p:cNvPr id="3" name="Content Placeholder 2">
            <a:extLst>
              <a:ext uri="{FF2B5EF4-FFF2-40B4-BE49-F238E27FC236}">
                <a16:creationId xmlns:a16="http://schemas.microsoft.com/office/drawing/2014/main" id="{0E1FF001-3AE0-ED39-2C37-A7D46C388233}"/>
              </a:ext>
            </a:extLst>
          </p:cNvPr>
          <p:cNvSpPr>
            <a:spLocks noGrp="1"/>
          </p:cNvSpPr>
          <p:nvPr>
            <p:ph idx="1"/>
          </p:nvPr>
        </p:nvSpPr>
        <p:spPr/>
        <p:txBody>
          <a:bodyPr/>
          <a:lstStyle/>
          <a:p>
            <a:r>
              <a:rPr lang="en-US" dirty="0"/>
              <a:t>WW2: RADAR (radio detection and ranging) invented</a:t>
            </a:r>
          </a:p>
          <a:p>
            <a:r>
              <a:rPr lang="en-US" dirty="0"/>
              <a:t>RADAR Receiver Operators: Is this blip a flock of geese or a bomber? </a:t>
            </a:r>
          </a:p>
          <a:p>
            <a:pPr lvl="1"/>
            <a:r>
              <a:rPr lang="en-US" dirty="0"/>
              <a:t>Like MRSA pneumonia, this is an imbalanced outcome: there are many more blips that are geese than blips that are bombers. </a:t>
            </a:r>
          </a:p>
          <a:p>
            <a:r>
              <a:rPr lang="en-US" dirty="0"/>
              <a:t>Solution:</a:t>
            </a:r>
          </a:p>
          <a:p>
            <a:pPr lvl="1"/>
            <a:r>
              <a:rPr lang="en-US" dirty="0"/>
              <a:t>In cases where it’s a bomber, what portion do we get correct? (Sensitivity)</a:t>
            </a:r>
          </a:p>
          <a:p>
            <a:pPr lvl="1"/>
            <a:r>
              <a:rPr lang="en-US" dirty="0"/>
              <a:t>In cases where it’s not a bomber, what portion do we get correct? (Specificity)</a:t>
            </a:r>
          </a:p>
        </p:txBody>
      </p:sp>
      <p:pic>
        <p:nvPicPr>
          <p:cNvPr id="4098" name="Picture 2" descr="Dr. Strangelove | (Roughly) Daily">
            <a:extLst>
              <a:ext uri="{FF2B5EF4-FFF2-40B4-BE49-F238E27FC236}">
                <a16:creationId xmlns:a16="http://schemas.microsoft.com/office/drawing/2014/main" id="{AA1BE76B-4DBA-85E7-A82F-C2EAE9E5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2" y="4945069"/>
            <a:ext cx="4673600" cy="173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093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7E4-539C-D0A5-1887-6FC5417F6D61}"/>
              </a:ext>
            </a:extLst>
          </p:cNvPr>
          <p:cNvSpPr>
            <a:spLocks noGrp="1"/>
          </p:cNvSpPr>
          <p:nvPr>
            <p:ph type="title"/>
          </p:nvPr>
        </p:nvSpPr>
        <p:spPr/>
        <p:txBody>
          <a:bodyPr/>
          <a:lstStyle/>
          <a:p>
            <a:r>
              <a:rPr lang="en-US" dirty="0"/>
              <a:t>Early medical diagnostics: </a:t>
            </a:r>
          </a:p>
        </p:txBody>
      </p:sp>
      <p:sp>
        <p:nvSpPr>
          <p:cNvPr id="3" name="Content Placeholder 2">
            <a:extLst>
              <a:ext uri="{FF2B5EF4-FFF2-40B4-BE49-F238E27FC236}">
                <a16:creationId xmlns:a16="http://schemas.microsoft.com/office/drawing/2014/main" id="{DCB510CD-D2E8-D131-8CC5-2F5ED8A662A4}"/>
              </a:ext>
            </a:extLst>
          </p:cNvPr>
          <p:cNvSpPr>
            <a:spLocks noGrp="1"/>
          </p:cNvSpPr>
          <p:nvPr>
            <p:ph idx="1"/>
          </p:nvPr>
        </p:nvSpPr>
        <p:spPr/>
        <p:txBody>
          <a:bodyPr/>
          <a:lstStyle/>
          <a:p>
            <a:r>
              <a:rPr lang="en-US" dirty="0"/>
              <a:t>https://</a:t>
            </a:r>
            <a:r>
              <a:rPr lang="en-US" dirty="0" err="1"/>
              <a:t>www.acpjournals.org</a:t>
            </a:r>
            <a:r>
              <a:rPr lang="en-US" dirty="0"/>
              <a:t>/</a:t>
            </a:r>
            <a:r>
              <a:rPr lang="en-US" dirty="0" err="1"/>
              <a:t>doi</a:t>
            </a:r>
            <a:r>
              <a:rPr lang="en-US" dirty="0"/>
              <a:t>/abs/10.7326/M20-5028?cookieSet=1</a:t>
            </a:r>
          </a:p>
        </p:txBody>
      </p:sp>
    </p:spTree>
    <p:extLst>
      <p:ext uri="{BB962C8B-B14F-4D97-AF65-F5344CB8AC3E}">
        <p14:creationId xmlns:p14="http://schemas.microsoft.com/office/powerpoint/2010/main" val="2311892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F250-3724-EC26-398E-62A3358D1784}"/>
              </a:ext>
            </a:extLst>
          </p:cNvPr>
          <p:cNvSpPr>
            <a:spLocks noGrp="1"/>
          </p:cNvSpPr>
          <p:nvPr>
            <p:ph type="title"/>
          </p:nvPr>
        </p:nvSpPr>
        <p:spPr/>
        <p:txBody>
          <a:bodyPr>
            <a:normAutofit fontScale="90000"/>
          </a:bodyPr>
          <a:lstStyle/>
          <a:p>
            <a:r>
              <a:rPr lang="en-US" dirty="0"/>
              <a:t>A 55F who is a nurse comes in with sepsis and chest pain, a RUL infiltrate that is cavitating in XR. </a:t>
            </a:r>
          </a:p>
        </p:txBody>
      </p:sp>
      <p:sp>
        <p:nvSpPr>
          <p:cNvPr id="3" name="Content Placeholder 2">
            <a:extLst>
              <a:ext uri="{FF2B5EF4-FFF2-40B4-BE49-F238E27FC236}">
                <a16:creationId xmlns:a16="http://schemas.microsoft.com/office/drawing/2014/main" id="{0D80EAA1-8DB4-3340-830B-21566213AE4E}"/>
              </a:ext>
            </a:extLst>
          </p:cNvPr>
          <p:cNvSpPr>
            <a:spLocks noGrp="1"/>
          </p:cNvSpPr>
          <p:nvPr>
            <p:ph idx="1"/>
          </p:nvPr>
        </p:nvSpPr>
        <p:spPr/>
        <p:txBody>
          <a:bodyPr>
            <a:normAutofit fontScale="92500"/>
          </a:bodyPr>
          <a:lstStyle/>
          <a:p>
            <a:r>
              <a:rPr lang="en-US" dirty="0"/>
              <a:t>Blood cultures are received in the ER. She receives </a:t>
            </a:r>
            <a:r>
              <a:rPr lang="en-US" dirty="0" err="1"/>
              <a:t>Vanc</a:t>
            </a:r>
            <a:r>
              <a:rPr lang="en-US" dirty="0"/>
              <a:t>, Cefepime, and Azithromycin. </a:t>
            </a:r>
          </a:p>
          <a:p>
            <a:r>
              <a:rPr lang="en-US" dirty="0"/>
              <a:t>Blood and sputum cultures are collected. </a:t>
            </a:r>
            <a:r>
              <a:rPr lang="en-US" b="1" dirty="0"/>
              <a:t>MRSA nasal swab is obtained and negative</a:t>
            </a:r>
            <a:r>
              <a:rPr lang="en-US" dirty="0"/>
              <a:t>. Influenza A is positive. </a:t>
            </a:r>
          </a:p>
          <a:p>
            <a:r>
              <a:rPr lang="en-US" dirty="0"/>
              <a:t>She says she’s been sick for a week, thought she was doing better then worsened. </a:t>
            </a:r>
          </a:p>
          <a:p>
            <a:r>
              <a:rPr lang="en-US" dirty="0"/>
              <a:t>Pulmonary is consulted to help 12h after admission. CT is recommended confirms what looks to be a necrotizing pneumonia, no evidence of a lesion. Some ipsilateral LAD. No underlying lung disease.</a:t>
            </a:r>
          </a:p>
          <a:p>
            <a:r>
              <a:rPr lang="en-US" b="1" dirty="0"/>
              <a:t>Do you advise the team to stop vancomycin?</a:t>
            </a:r>
          </a:p>
        </p:txBody>
      </p:sp>
    </p:spTree>
    <p:extLst>
      <p:ext uri="{BB962C8B-B14F-4D97-AF65-F5344CB8AC3E}">
        <p14:creationId xmlns:p14="http://schemas.microsoft.com/office/powerpoint/2010/main" val="2750733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a:t>How good am I at predicting who has MRSA pneumonia? </a:t>
            </a:r>
            <a:endParaRPr lang="en-US" dirty="0"/>
          </a:p>
        </p:txBody>
      </p:sp>
      <p:pic>
        <p:nvPicPr>
          <p:cNvPr id="4" name="Content Placeholder 3">
            <a:extLst>
              <a:ext uri="{FF2B5EF4-FFF2-40B4-BE49-F238E27FC236}">
                <a16:creationId xmlns:a16="http://schemas.microsoft.com/office/drawing/2014/main" id="{377AAA09-8393-00A0-3005-CD4E0785A63C}"/>
              </a:ext>
            </a:extLst>
          </p:cNvPr>
          <p:cNvPicPr>
            <a:picLocks noGrp="1" noChangeAspect="1"/>
          </p:cNvPicPr>
          <p:nvPr>
            <p:ph idx="1"/>
          </p:nvPr>
        </p:nvPicPr>
        <p:blipFill>
          <a:blip r:embed="rId3"/>
          <a:stretch>
            <a:fillRect/>
          </a:stretch>
        </p:blipFill>
        <p:spPr>
          <a:xfrm>
            <a:off x="361616" y="2090946"/>
            <a:ext cx="5653588" cy="3178886"/>
          </a:xfrm>
          <a:prstGeom prst="rect">
            <a:avLst/>
          </a:prstGeom>
        </p:spPr>
      </p:pic>
      <p:pic>
        <p:nvPicPr>
          <p:cNvPr id="7" name="Picture 6">
            <a:extLst>
              <a:ext uri="{FF2B5EF4-FFF2-40B4-BE49-F238E27FC236}">
                <a16:creationId xmlns:a16="http://schemas.microsoft.com/office/drawing/2014/main" id="{5F0B5DCA-0AE7-F0CD-D7E4-1A54822CD7A1}"/>
              </a:ext>
            </a:extLst>
          </p:cNvPr>
          <p:cNvPicPr>
            <a:picLocks noChangeAspect="1"/>
          </p:cNvPicPr>
          <p:nvPr/>
        </p:nvPicPr>
        <p:blipFill>
          <a:blip r:embed="rId4"/>
          <a:stretch>
            <a:fillRect/>
          </a:stretch>
        </p:blipFill>
        <p:spPr>
          <a:xfrm>
            <a:off x="6392584" y="1227222"/>
            <a:ext cx="4791602" cy="5438274"/>
          </a:xfrm>
          <a:prstGeom prst="rect">
            <a:avLst/>
          </a:prstGeom>
        </p:spPr>
      </p:pic>
      <p:pic>
        <p:nvPicPr>
          <p:cNvPr id="3" name="Picture 2">
            <a:extLst>
              <a:ext uri="{FF2B5EF4-FFF2-40B4-BE49-F238E27FC236}">
                <a16:creationId xmlns:a16="http://schemas.microsoft.com/office/drawing/2014/main" id="{9E5C2B81-9C7C-29AE-55ED-FB1F42F0127B}"/>
              </a:ext>
            </a:extLst>
          </p:cNvPr>
          <p:cNvPicPr>
            <a:picLocks noChangeAspect="1"/>
          </p:cNvPicPr>
          <p:nvPr/>
        </p:nvPicPr>
        <p:blipFill>
          <a:blip r:embed="rId5"/>
          <a:stretch>
            <a:fillRect/>
          </a:stretch>
        </p:blipFill>
        <p:spPr>
          <a:xfrm>
            <a:off x="6514745" y="1461858"/>
            <a:ext cx="4669441" cy="5396142"/>
          </a:xfrm>
          <a:prstGeom prst="rect">
            <a:avLst/>
          </a:prstGeom>
        </p:spPr>
      </p:pic>
      <p:sp>
        <p:nvSpPr>
          <p:cNvPr id="6" name="TextBox 5">
            <a:extLst>
              <a:ext uri="{FF2B5EF4-FFF2-40B4-BE49-F238E27FC236}">
                <a16:creationId xmlns:a16="http://schemas.microsoft.com/office/drawing/2014/main" id="{C38DB7E9-83FB-728B-77DC-DFFB01B58ECA}"/>
              </a:ext>
            </a:extLst>
          </p:cNvPr>
          <p:cNvSpPr txBox="1"/>
          <p:nvPr/>
        </p:nvSpPr>
        <p:spPr>
          <a:xfrm>
            <a:off x="0" y="5400675"/>
            <a:ext cx="6514745" cy="1200329"/>
          </a:xfrm>
          <a:prstGeom prst="rect">
            <a:avLst/>
          </a:prstGeom>
          <a:noFill/>
        </p:spPr>
        <p:txBody>
          <a:bodyPr wrap="square" rtlCol="0">
            <a:spAutoFit/>
          </a:bodyPr>
          <a:lstStyle/>
          <a:p>
            <a:r>
              <a:rPr lang="en-US" dirty="0"/>
              <a:t>Overall, Dumb Brian is </a:t>
            </a:r>
            <a:r>
              <a:rPr lang="en-US" b="1" dirty="0"/>
              <a:t>96.1% accurate</a:t>
            </a:r>
            <a:r>
              <a:rPr lang="en-US" dirty="0"/>
              <a:t>!</a:t>
            </a:r>
          </a:p>
          <a:p>
            <a:pPr marL="285750" indent="-285750">
              <a:buFont typeface="Arial" panose="020B0604020202020204" pitchFamily="34" charset="0"/>
              <a:buChar char="•"/>
            </a:pPr>
            <a:r>
              <a:rPr lang="en-US" dirty="0"/>
              <a:t>In cases where it IS MRSA: Dumb Brian is 0% accurate (</a:t>
            </a:r>
            <a:r>
              <a:rPr lang="en-US" b="1" dirty="0"/>
              <a:t>0% Se</a:t>
            </a:r>
            <a:r>
              <a:rPr lang="en-US" dirty="0"/>
              <a:t>)</a:t>
            </a:r>
          </a:p>
          <a:p>
            <a:pPr marL="285750" indent="-285750">
              <a:buFont typeface="Arial" panose="020B0604020202020204" pitchFamily="34" charset="0"/>
              <a:buChar char="•"/>
            </a:pPr>
            <a:r>
              <a:rPr lang="en-US" dirty="0"/>
              <a:t>In cases where it is not MRSA: Dumb Brian is 100% accurate (</a:t>
            </a:r>
            <a:r>
              <a:rPr lang="en-US" b="1" dirty="0"/>
              <a:t>100% </a:t>
            </a:r>
            <a:r>
              <a:rPr lang="en-US" b="1" dirty="0" err="1"/>
              <a:t>Sp</a:t>
            </a:r>
            <a:r>
              <a:rPr lang="en-US" dirty="0"/>
              <a:t>) </a:t>
            </a:r>
          </a:p>
        </p:txBody>
      </p:sp>
    </p:spTree>
    <p:extLst>
      <p:ext uri="{BB962C8B-B14F-4D97-AF65-F5344CB8AC3E}">
        <p14:creationId xmlns:p14="http://schemas.microsoft.com/office/powerpoint/2010/main" val="50523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8E34-8036-2EC2-AAFA-F925C86DA68A}"/>
              </a:ext>
            </a:extLst>
          </p:cNvPr>
          <p:cNvSpPr>
            <a:spLocks noGrp="1"/>
          </p:cNvSpPr>
          <p:nvPr>
            <p:ph type="title"/>
          </p:nvPr>
        </p:nvSpPr>
        <p:spPr/>
        <p:txBody>
          <a:bodyPr/>
          <a:lstStyle/>
          <a:p>
            <a:r>
              <a:rPr lang="en-US" dirty="0" err="1"/>
              <a:t>SpIN</a:t>
            </a:r>
            <a:r>
              <a:rPr lang="en-US" dirty="0"/>
              <a:t> &amp; </a:t>
            </a:r>
            <a:r>
              <a:rPr lang="en-US" dirty="0" err="1"/>
              <a:t>SnOUT</a:t>
            </a:r>
            <a:r>
              <a:rPr lang="en-US" dirty="0"/>
              <a:t>: </a:t>
            </a:r>
            <a:r>
              <a:rPr lang="en-US" b="1" dirty="0">
                <a:solidFill>
                  <a:srgbClr val="FF0000"/>
                </a:solidFill>
              </a:rPr>
              <a:t>INCORRECT AND MISLEADING</a:t>
            </a:r>
          </a:p>
        </p:txBody>
      </p:sp>
      <p:sp>
        <p:nvSpPr>
          <p:cNvPr id="3" name="Content Placeholder 2">
            <a:extLst>
              <a:ext uri="{FF2B5EF4-FFF2-40B4-BE49-F238E27FC236}">
                <a16:creationId xmlns:a16="http://schemas.microsoft.com/office/drawing/2014/main" id="{440B7294-A9E1-1027-F26D-8A1CD90347E4}"/>
              </a:ext>
            </a:extLst>
          </p:cNvPr>
          <p:cNvSpPr>
            <a:spLocks noGrp="1"/>
          </p:cNvSpPr>
          <p:nvPr>
            <p:ph idx="1"/>
          </p:nvPr>
        </p:nvSpPr>
        <p:spPr/>
        <p:txBody>
          <a:bodyPr/>
          <a:lstStyle/>
          <a:p>
            <a:r>
              <a:rPr lang="en-US" dirty="0"/>
              <a:t>Specific tests rule diagnoses in; Sensitive tests rule diagnoses out</a:t>
            </a:r>
          </a:p>
          <a:p>
            <a:endParaRPr lang="en-US" dirty="0"/>
          </a:p>
          <a:p>
            <a:r>
              <a:rPr lang="en-US" dirty="0"/>
              <a:t>Dumb Brian is 100% Specific (== Probability of a correct answer when the disease is not present) yet is of no use for ruling diagnoses in or out.</a:t>
            </a:r>
          </a:p>
        </p:txBody>
      </p:sp>
    </p:spTree>
    <p:extLst>
      <p:ext uri="{BB962C8B-B14F-4D97-AF65-F5344CB8AC3E}">
        <p14:creationId xmlns:p14="http://schemas.microsoft.com/office/powerpoint/2010/main" val="364052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lstStyle/>
          <a:p>
            <a:r>
              <a:rPr lang="en-US" dirty="0"/>
              <a:t>How good am I at predicting who has MRSA pneumonia? Coin Flips </a:t>
            </a:r>
          </a:p>
        </p:txBody>
      </p:sp>
      <p:sp>
        <p:nvSpPr>
          <p:cNvPr id="6" name="TextBox 5">
            <a:extLst>
              <a:ext uri="{FF2B5EF4-FFF2-40B4-BE49-F238E27FC236}">
                <a16:creationId xmlns:a16="http://schemas.microsoft.com/office/drawing/2014/main" id="{C38DB7E9-83FB-728B-77DC-DFFB01B58ECA}"/>
              </a:ext>
            </a:extLst>
          </p:cNvPr>
          <p:cNvSpPr txBox="1"/>
          <p:nvPr/>
        </p:nvSpPr>
        <p:spPr>
          <a:xfrm>
            <a:off x="0" y="5400675"/>
            <a:ext cx="6514745" cy="923330"/>
          </a:xfrm>
          <a:prstGeom prst="rect">
            <a:avLst/>
          </a:prstGeom>
          <a:noFill/>
        </p:spPr>
        <p:txBody>
          <a:bodyPr wrap="square" rtlCol="0">
            <a:spAutoFit/>
          </a:bodyPr>
          <a:lstStyle/>
          <a:p>
            <a:r>
              <a:rPr lang="en-US" dirty="0"/>
              <a:t>Overall, Coin Flipping Dumb Brian is </a:t>
            </a:r>
            <a:r>
              <a:rPr lang="en-US" b="1" dirty="0"/>
              <a:t>49.8% accurate</a:t>
            </a:r>
            <a:r>
              <a:rPr lang="en-US" dirty="0"/>
              <a:t>!</a:t>
            </a:r>
          </a:p>
          <a:p>
            <a:pPr marL="285750" indent="-285750">
              <a:buFont typeface="Arial" panose="020B0604020202020204" pitchFamily="34" charset="0"/>
              <a:buChar char="•"/>
            </a:pPr>
            <a:r>
              <a:rPr lang="en-US" dirty="0"/>
              <a:t>In cases where it IS MRSA: Dumb Brian is 54.3% accurate (Se)</a:t>
            </a:r>
          </a:p>
          <a:p>
            <a:pPr marL="285750" indent="-285750">
              <a:buFont typeface="Arial" panose="020B0604020202020204" pitchFamily="34" charset="0"/>
              <a:buChar char="•"/>
            </a:pPr>
            <a:r>
              <a:rPr lang="en-US" dirty="0"/>
              <a:t>In cases where it is not MRSA: Dumb Brian is 49.7% accurate (</a:t>
            </a:r>
            <a:r>
              <a:rPr lang="en-US" dirty="0" err="1"/>
              <a:t>Sp</a:t>
            </a:r>
            <a:r>
              <a:rPr lang="en-US" dirty="0"/>
              <a:t>) </a:t>
            </a:r>
          </a:p>
        </p:txBody>
      </p:sp>
      <p:pic>
        <p:nvPicPr>
          <p:cNvPr id="9" name="Picture 8">
            <a:extLst>
              <a:ext uri="{FF2B5EF4-FFF2-40B4-BE49-F238E27FC236}">
                <a16:creationId xmlns:a16="http://schemas.microsoft.com/office/drawing/2014/main" id="{367D8E35-ED7B-774C-E7EA-EF195860F6EB}"/>
              </a:ext>
            </a:extLst>
          </p:cNvPr>
          <p:cNvPicPr>
            <a:picLocks noChangeAspect="1"/>
          </p:cNvPicPr>
          <p:nvPr/>
        </p:nvPicPr>
        <p:blipFill rotWithShape="1">
          <a:blip r:embed="rId3"/>
          <a:srcRect l="2802"/>
          <a:stretch/>
        </p:blipFill>
        <p:spPr>
          <a:xfrm>
            <a:off x="714375" y="1609229"/>
            <a:ext cx="5947663" cy="3639542"/>
          </a:xfrm>
          <a:prstGeom prst="rect">
            <a:avLst/>
          </a:prstGeom>
        </p:spPr>
      </p:pic>
      <p:pic>
        <p:nvPicPr>
          <p:cNvPr id="10" name="Picture 9">
            <a:extLst>
              <a:ext uri="{FF2B5EF4-FFF2-40B4-BE49-F238E27FC236}">
                <a16:creationId xmlns:a16="http://schemas.microsoft.com/office/drawing/2014/main" id="{8A62C43F-7649-FE4E-5704-C8F2313A9C43}"/>
              </a:ext>
            </a:extLst>
          </p:cNvPr>
          <p:cNvPicPr>
            <a:picLocks noChangeAspect="1"/>
          </p:cNvPicPr>
          <p:nvPr/>
        </p:nvPicPr>
        <p:blipFill>
          <a:blip r:embed="rId4"/>
          <a:stretch>
            <a:fillRect/>
          </a:stretch>
        </p:blipFill>
        <p:spPr>
          <a:xfrm>
            <a:off x="6903085" y="1460500"/>
            <a:ext cx="4931728" cy="5032375"/>
          </a:xfrm>
          <a:prstGeom prst="rect">
            <a:avLst/>
          </a:prstGeom>
        </p:spPr>
      </p:pic>
    </p:spTree>
    <p:extLst>
      <p:ext uri="{BB962C8B-B14F-4D97-AF65-F5344CB8AC3E}">
        <p14:creationId xmlns:p14="http://schemas.microsoft.com/office/powerpoint/2010/main" val="3909121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64A-0FB3-A1CC-4044-EAEE38EF9A21}"/>
              </a:ext>
            </a:extLst>
          </p:cNvPr>
          <p:cNvSpPr>
            <a:spLocks noGrp="1"/>
          </p:cNvSpPr>
          <p:nvPr>
            <p:ph type="title"/>
          </p:nvPr>
        </p:nvSpPr>
        <p:spPr/>
        <p:txBody>
          <a:bodyPr>
            <a:normAutofit fontScale="90000"/>
          </a:bodyPr>
          <a:lstStyle/>
          <a:p>
            <a:r>
              <a:rPr lang="en-US" dirty="0"/>
              <a:t>How good am I at predicting who has MRSA pneumonia? Dice 1-4 = Not MRSA, 5-6 = MRSA</a:t>
            </a:r>
          </a:p>
        </p:txBody>
      </p:sp>
      <p:sp>
        <p:nvSpPr>
          <p:cNvPr id="6" name="TextBox 5">
            <a:extLst>
              <a:ext uri="{FF2B5EF4-FFF2-40B4-BE49-F238E27FC236}">
                <a16:creationId xmlns:a16="http://schemas.microsoft.com/office/drawing/2014/main" id="{C38DB7E9-83FB-728B-77DC-DFFB01B58ECA}"/>
              </a:ext>
            </a:extLst>
          </p:cNvPr>
          <p:cNvSpPr txBox="1"/>
          <p:nvPr/>
        </p:nvSpPr>
        <p:spPr>
          <a:xfrm>
            <a:off x="0" y="5400675"/>
            <a:ext cx="6514745" cy="923330"/>
          </a:xfrm>
          <a:prstGeom prst="rect">
            <a:avLst/>
          </a:prstGeom>
          <a:noFill/>
        </p:spPr>
        <p:txBody>
          <a:bodyPr wrap="square" rtlCol="0">
            <a:spAutoFit/>
          </a:bodyPr>
          <a:lstStyle/>
          <a:p>
            <a:r>
              <a:rPr lang="en-US" dirty="0"/>
              <a:t>Overall, Coin Flipping Dumb Brian is </a:t>
            </a:r>
            <a:r>
              <a:rPr lang="en-US" b="1" dirty="0"/>
              <a:t>64.8%</a:t>
            </a:r>
            <a:r>
              <a:rPr lang="en-US" dirty="0"/>
              <a:t> accurate!</a:t>
            </a:r>
          </a:p>
          <a:p>
            <a:pPr marL="285750" indent="-285750">
              <a:buFont typeface="Arial" panose="020B0604020202020204" pitchFamily="34" charset="0"/>
              <a:buChar char="•"/>
            </a:pPr>
            <a:r>
              <a:rPr lang="en-US" dirty="0"/>
              <a:t>In cases where it IS MRSA: Dumb Brian is </a:t>
            </a:r>
            <a:r>
              <a:rPr lang="en-US" b="1" dirty="0"/>
              <a:t>36% (Se) </a:t>
            </a:r>
            <a:r>
              <a:rPr lang="en-US" dirty="0"/>
              <a:t>accurate </a:t>
            </a:r>
          </a:p>
          <a:p>
            <a:pPr marL="285750" indent="-285750">
              <a:buFont typeface="Arial" panose="020B0604020202020204" pitchFamily="34" charset="0"/>
              <a:buChar char="•"/>
            </a:pPr>
            <a:r>
              <a:rPr lang="en-US" dirty="0"/>
              <a:t>In cases where it is not MRSA: Dumb Brian is </a:t>
            </a:r>
            <a:r>
              <a:rPr lang="en-US" b="1" dirty="0"/>
              <a:t>65.9% (</a:t>
            </a:r>
            <a:r>
              <a:rPr lang="en-US" b="1" dirty="0" err="1"/>
              <a:t>Sp</a:t>
            </a:r>
            <a:r>
              <a:rPr lang="en-US" b="1" dirty="0"/>
              <a:t>) </a:t>
            </a:r>
            <a:r>
              <a:rPr lang="en-US" dirty="0"/>
              <a:t>accurate </a:t>
            </a:r>
          </a:p>
        </p:txBody>
      </p:sp>
      <p:pic>
        <p:nvPicPr>
          <p:cNvPr id="9" name="Picture 8">
            <a:extLst>
              <a:ext uri="{FF2B5EF4-FFF2-40B4-BE49-F238E27FC236}">
                <a16:creationId xmlns:a16="http://schemas.microsoft.com/office/drawing/2014/main" id="{367D8E35-ED7B-774C-E7EA-EF195860F6EB}"/>
              </a:ext>
            </a:extLst>
          </p:cNvPr>
          <p:cNvPicPr>
            <a:picLocks noChangeAspect="1"/>
          </p:cNvPicPr>
          <p:nvPr/>
        </p:nvPicPr>
        <p:blipFill rotWithShape="1">
          <a:blip r:embed="rId3"/>
          <a:srcRect l="2802"/>
          <a:stretch/>
        </p:blipFill>
        <p:spPr>
          <a:xfrm>
            <a:off x="714375" y="1609229"/>
            <a:ext cx="5947663" cy="3639542"/>
          </a:xfrm>
          <a:prstGeom prst="rect">
            <a:avLst/>
          </a:prstGeom>
        </p:spPr>
      </p:pic>
      <p:pic>
        <p:nvPicPr>
          <p:cNvPr id="10" name="Picture 9">
            <a:extLst>
              <a:ext uri="{FF2B5EF4-FFF2-40B4-BE49-F238E27FC236}">
                <a16:creationId xmlns:a16="http://schemas.microsoft.com/office/drawing/2014/main" id="{8A62C43F-7649-FE4E-5704-C8F2313A9C43}"/>
              </a:ext>
            </a:extLst>
          </p:cNvPr>
          <p:cNvPicPr>
            <a:picLocks noChangeAspect="1"/>
          </p:cNvPicPr>
          <p:nvPr/>
        </p:nvPicPr>
        <p:blipFill>
          <a:blip r:embed="rId4"/>
          <a:stretch>
            <a:fillRect/>
          </a:stretch>
        </p:blipFill>
        <p:spPr>
          <a:xfrm>
            <a:off x="6903085" y="1460500"/>
            <a:ext cx="4931728" cy="5032375"/>
          </a:xfrm>
          <a:prstGeom prst="rect">
            <a:avLst/>
          </a:prstGeom>
        </p:spPr>
      </p:pic>
    </p:spTree>
    <p:extLst>
      <p:ext uri="{BB962C8B-B14F-4D97-AF65-F5344CB8AC3E}">
        <p14:creationId xmlns:p14="http://schemas.microsoft.com/office/powerpoint/2010/main" val="1446509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A568A-83F5-83E3-1311-5F7F90A71035}"/>
              </a:ext>
            </a:extLst>
          </p:cNvPr>
          <p:cNvSpPr>
            <a:spLocks noGrp="1"/>
          </p:cNvSpPr>
          <p:nvPr>
            <p:ph type="title"/>
          </p:nvPr>
        </p:nvSpPr>
        <p:spPr/>
        <p:txBody>
          <a:bodyPr/>
          <a:lstStyle/>
          <a:p>
            <a:r>
              <a:rPr lang="en-US" dirty="0"/>
              <a:t>What is the pattern here? </a:t>
            </a:r>
          </a:p>
        </p:txBody>
      </p:sp>
      <p:graphicFrame>
        <p:nvGraphicFramePr>
          <p:cNvPr id="4" name="Table 4">
            <a:extLst>
              <a:ext uri="{FF2B5EF4-FFF2-40B4-BE49-F238E27FC236}">
                <a16:creationId xmlns:a16="http://schemas.microsoft.com/office/drawing/2014/main" id="{33D44B08-ACC2-D83B-9BBB-06B61E7C8056}"/>
              </a:ext>
            </a:extLst>
          </p:cNvPr>
          <p:cNvGraphicFramePr>
            <a:graphicFrameLocks noGrp="1"/>
          </p:cNvGraphicFramePr>
          <p:nvPr>
            <p:ph idx="1"/>
            <p:extLst>
              <p:ext uri="{D42A27DB-BD31-4B8C-83A1-F6EECF244321}">
                <p14:modId xmlns:p14="http://schemas.microsoft.com/office/powerpoint/2010/main" val="2876924480"/>
              </p:ext>
            </p:extLst>
          </p:nvPr>
        </p:nvGraphicFramePr>
        <p:xfrm>
          <a:off x="838201" y="1825622"/>
          <a:ext cx="5562600" cy="3467519"/>
        </p:xfrm>
        <a:graphic>
          <a:graphicData uri="http://schemas.openxmlformats.org/drawingml/2006/table">
            <a:tbl>
              <a:tblPr firstRow="1" bandRow="1">
                <a:tableStyleId>{5C22544A-7EE6-4342-B048-85BDC9FD1C3A}</a:tableStyleId>
              </a:tblPr>
              <a:tblGrid>
                <a:gridCol w="1112520">
                  <a:extLst>
                    <a:ext uri="{9D8B030D-6E8A-4147-A177-3AD203B41FA5}">
                      <a16:colId xmlns:a16="http://schemas.microsoft.com/office/drawing/2014/main" val="120408631"/>
                    </a:ext>
                  </a:extLst>
                </a:gridCol>
                <a:gridCol w="1149667">
                  <a:extLst>
                    <a:ext uri="{9D8B030D-6E8A-4147-A177-3AD203B41FA5}">
                      <a16:colId xmlns:a16="http://schemas.microsoft.com/office/drawing/2014/main" val="2071000682"/>
                    </a:ext>
                  </a:extLst>
                </a:gridCol>
                <a:gridCol w="1075373">
                  <a:extLst>
                    <a:ext uri="{9D8B030D-6E8A-4147-A177-3AD203B41FA5}">
                      <a16:colId xmlns:a16="http://schemas.microsoft.com/office/drawing/2014/main" val="2866083429"/>
                    </a:ext>
                  </a:extLst>
                </a:gridCol>
                <a:gridCol w="1112520">
                  <a:extLst>
                    <a:ext uri="{9D8B030D-6E8A-4147-A177-3AD203B41FA5}">
                      <a16:colId xmlns:a16="http://schemas.microsoft.com/office/drawing/2014/main" val="2096349399"/>
                    </a:ext>
                  </a:extLst>
                </a:gridCol>
                <a:gridCol w="1112520">
                  <a:extLst>
                    <a:ext uri="{9D8B030D-6E8A-4147-A177-3AD203B41FA5}">
                      <a16:colId xmlns:a16="http://schemas.microsoft.com/office/drawing/2014/main" val="298538633"/>
                    </a:ext>
                  </a:extLst>
                </a:gridCol>
              </a:tblGrid>
              <a:tr h="1272959">
                <a:tc>
                  <a:txBody>
                    <a:bodyPr/>
                    <a:lstStyle/>
                    <a:p>
                      <a:r>
                        <a:rPr lang="en-US" dirty="0"/>
                        <a:t>Strategy</a:t>
                      </a:r>
                    </a:p>
                  </a:txBody>
                  <a:tcPr/>
                </a:tc>
                <a:tc>
                  <a:txBody>
                    <a:bodyPr/>
                    <a:lstStyle/>
                    <a:p>
                      <a:r>
                        <a:rPr lang="en-US" dirty="0"/>
                        <a:t>Any relation to outcome? </a:t>
                      </a:r>
                    </a:p>
                  </a:txBody>
                  <a:tcPr/>
                </a:tc>
                <a:tc>
                  <a:txBody>
                    <a:bodyPr/>
                    <a:lstStyle/>
                    <a:p>
                      <a:r>
                        <a:rPr lang="en-US" dirty="0"/>
                        <a:t>Accuracy</a:t>
                      </a:r>
                    </a:p>
                  </a:txBody>
                  <a:tcPr/>
                </a:tc>
                <a:tc>
                  <a:txBody>
                    <a:bodyPr/>
                    <a:lstStyle/>
                    <a:p>
                      <a:r>
                        <a:rPr lang="en-US" dirty="0"/>
                        <a:t>Se</a:t>
                      </a:r>
                    </a:p>
                  </a:txBody>
                  <a:tcPr/>
                </a:tc>
                <a:tc>
                  <a:txBody>
                    <a:bodyPr/>
                    <a:lstStyle/>
                    <a:p>
                      <a:r>
                        <a:rPr lang="en-US" dirty="0" err="1"/>
                        <a:t>Sp</a:t>
                      </a:r>
                      <a:endParaRPr lang="en-US" dirty="0"/>
                    </a:p>
                  </a:txBody>
                  <a:tcPr/>
                </a:tc>
                <a:extLst>
                  <a:ext uri="{0D108BD9-81ED-4DB2-BD59-A6C34878D82A}">
                    <a16:rowId xmlns:a16="http://schemas.microsoft.com/office/drawing/2014/main" val="3198625298"/>
                  </a:ext>
                </a:extLst>
              </a:tr>
              <a:tr h="407618">
                <a:tc>
                  <a:txBody>
                    <a:bodyPr/>
                    <a:lstStyle/>
                    <a:p>
                      <a:r>
                        <a:rPr lang="en-US" dirty="0"/>
                        <a:t>Always no</a:t>
                      </a:r>
                    </a:p>
                  </a:txBody>
                  <a:tcPr/>
                </a:tc>
                <a:tc>
                  <a:txBody>
                    <a:bodyPr/>
                    <a:lstStyle/>
                    <a:p>
                      <a:r>
                        <a:rPr lang="en-US" dirty="0"/>
                        <a:t>No</a:t>
                      </a:r>
                    </a:p>
                  </a:txBody>
                  <a:tcPr/>
                </a:tc>
                <a:tc>
                  <a:txBody>
                    <a:bodyPr/>
                    <a:lstStyle/>
                    <a:p>
                      <a:r>
                        <a:rPr lang="en-US" dirty="0"/>
                        <a:t>96.1%</a:t>
                      </a:r>
                    </a:p>
                  </a:txBody>
                  <a:tcPr/>
                </a:tc>
                <a:tc>
                  <a:txBody>
                    <a:bodyPr/>
                    <a:lstStyle/>
                    <a:p>
                      <a:r>
                        <a:rPr lang="en-US" dirty="0"/>
                        <a:t>0%</a:t>
                      </a:r>
                    </a:p>
                  </a:txBody>
                  <a:tcPr/>
                </a:tc>
                <a:tc>
                  <a:txBody>
                    <a:bodyPr/>
                    <a:lstStyle/>
                    <a:p>
                      <a:r>
                        <a:rPr lang="en-US" dirty="0"/>
                        <a:t>100%</a:t>
                      </a:r>
                    </a:p>
                  </a:txBody>
                  <a:tcPr/>
                </a:tc>
                <a:extLst>
                  <a:ext uri="{0D108BD9-81ED-4DB2-BD59-A6C34878D82A}">
                    <a16:rowId xmlns:a16="http://schemas.microsoft.com/office/drawing/2014/main" val="427372550"/>
                  </a:ext>
                </a:extLst>
              </a:tr>
              <a:tr h="708906">
                <a:tc>
                  <a:txBody>
                    <a:bodyPr/>
                    <a:lstStyle/>
                    <a:p>
                      <a:r>
                        <a:rPr lang="en-US" dirty="0"/>
                        <a:t>Die: </a:t>
                      </a:r>
                    </a:p>
                    <a:p>
                      <a:r>
                        <a:rPr lang="en-US" dirty="0"/>
                        <a:t>1-4 = no, 5-6 = yes</a:t>
                      </a:r>
                    </a:p>
                  </a:txBody>
                  <a:tcPr/>
                </a:tc>
                <a:tc>
                  <a:txBody>
                    <a:bodyPr/>
                    <a:lstStyle/>
                    <a:p>
                      <a:r>
                        <a:rPr lang="en-US" dirty="0"/>
                        <a:t>No</a:t>
                      </a:r>
                    </a:p>
                  </a:txBody>
                  <a:tcPr/>
                </a:tc>
                <a:tc>
                  <a:txBody>
                    <a:bodyPr/>
                    <a:lstStyle/>
                    <a:p>
                      <a:r>
                        <a:rPr lang="en-US" dirty="0"/>
                        <a:t>64.8%</a:t>
                      </a:r>
                    </a:p>
                  </a:txBody>
                  <a:tcPr/>
                </a:tc>
                <a:tc>
                  <a:txBody>
                    <a:bodyPr/>
                    <a:lstStyle/>
                    <a:p>
                      <a:r>
                        <a:rPr lang="en-US" dirty="0"/>
                        <a:t>36%</a:t>
                      </a:r>
                    </a:p>
                  </a:txBody>
                  <a:tcPr/>
                </a:tc>
                <a:tc>
                  <a:txBody>
                    <a:bodyPr/>
                    <a:lstStyle/>
                    <a:p>
                      <a:r>
                        <a:rPr lang="en-US" dirty="0"/>
                        <a:t>65.9%</a:t>
                      </a:r>
                    </a:p>
                  </a:txBody>
                  <a:tcPr/>
                </a:tc>
                <a:extLst>
                  <a:ext uri="{0D108BD9-81ED-4DB2-BD59-A6C34878D82A}">
                    <a16:rowId xmlns:a16="http://schemas.microsoft.com/office/drawing/2014/main" val="1076097785"/>
                  </a:ext>
                </a:extLst>
              </a:tr>
              <a:tr h="556920">
                <a:tc>
                  <a:txBody>
                    <a:bodyPr/>
                    <a:lstStyle/>
                    <a:p>
                      <a:r>
                        <a:rPr lang="en-US" dirty="0"/>
                        <a:t>(fair) coin flip</a:t>
                      </a:r>
                    </a:p>
                  </a:txBody>
                  <a:tcPr/>
                </a:tc>
                <a:tc>
                  <a:txBody>
                    <a:bodyPr/>
                    <a:lstStyle/>
                    <a:p>
                      <a:r>
                        <a:rPr lang="en-US" dirty="0"/>
                        <a:t>No</a:t>
                      </a:r>
                    </a:p>
                  </a:txBody>
                  <a:tcPr/>
                </a:tc>
                <a:tc>
                  <a:txBody>
                    <a:bodyPr/>
                    <a:lstStyle/>
                    <a:p>
                      <a:r>
                        <a:rPr lang="en-US" dirty="0"/>
                        <a:t>49.8%</a:t>
                      </a:r>
                    </a:p>
                  </a:txBody>
                  <a:tcPr/>
                </a:tc>
                <a:tc>
                  <a:txBody>
                    <a:bodyPr/>
                    <a:lstStyle/>
                    <a:p>
                      <a:r>
                        <a:rPr lang="en-US" dirty="0"/>
                        <a:t>54.3%</a:t>
                      </a:r>
                    </a:p>
                  </a:txBody>
                  <a:tcPr/>
                </a:tc>
                <a:tc>
                  <a:txBody>
                    <a:bodyPr/>
                    <a:lstStyle/>
                    <a:p>
                      <a:r>
                        <a:rPr lang="en-US" dirty="0"/>
                        <a:t>49.7%</a:t>
                      </a:r>
                    </a:p>
                  </a:txBody>
                  <a:tcPr/>
                </a:tc>
                <a:extLst>
                  <a:ext uri="{0D108BD9-81ED-4DB2-BD59-A6C34878D82A}">
                    <a16:rowId xmlns:a16="http://schemas.microsoft.com/office/drawing/2014/main" val="2333845795"/>
                  </a:ext>
                </a:extLst>
              </a:tr>
            </a:tbl>
          </a:graphicData>
        </a:graphic>
      </p:graphicFrame>
      <p:pic>
        <p:nvPicPr>
          <p:cNvPr id="5" name="Picture 4">
            <a:extLst>
              <a:ext uri="{FF2B5EF4-FFF2-40B4-BE49-F238E27FC236}">
                <a16:creationId xmlns:a16="http://schemas.microsoft.com/office/drawing/2014/main" id="{BF2BEFF7-1D70-C420-DA21-449AE4B1A26E}"/>
              </a:ext>
            </a:extLst>
          </p:cNvPr>
          <p:cNvPicPr>
            <a:picLocks noChangeAspect="1"/>
          </p:cNvPicPr>
          <p:nvPr/>
        </p:nvPicPr>
        <p:blipFill>
          <a:blip r:embed="rId3"/>
          <a:stretch>
            <a:fillRect/>
          </a:stretch>
        </p:blipFill>
        <p:spPr>
          <a:xfrm>
            <a:off x="6853234" y="1690688"/>
            <a:ext cx="5029200" cy="3657600"/>
          </a:xfrm>
          <a:prstGeom prst="rect">
            <a:avLst/>
          </a:prstGeom>
        </p:spPr>
      </p:pic>
      <p:sp>
        <p:nvSpPr>
          <p:cNvPr id="6" name="TextBox 5">
            <a:extLst>
              <a:ext uri="{FF2B5EF4-FFF2-40B4-BE49-F238E27FC236}">
                <a16:creationId xmlns:a16="http://schemas.microsoft.com/office/drawing/2014/main" id="{FE095E26-00F7-855E-9519-B8412C40BBFF}"/>
              </a:ext>
            </a:extLst>
          </p:cNvPr>
          <p:cNvSpPr txBox="1"/>
          <p:nvPr/>
        </p:nvSpPr>
        <p:spPr>
          <a:xfrm>
            <a:off x="309566" y="5886450"/>
            <a:ext cx="11882434" cy="369332"/>
          </a:xfrm>
          <a:prstGeom prst="rect">
            <a:avLst/>
          </a:prstGeom>
          <a:noFill/>
        </p:spPr>
        <p:txBody>
          <a:bodyPr wrap="square" rtlCol="0">
            <a:spAutoFit/>
          </a:bodyPr>
          <a:lstStyle/>
          <a:p>
            <a:r>
              <a:rPr lang="en-US" dirty="0"/>
              <a:t>Rule of 100: A test where sensitivity and specify sum to 100 is </a:t>
            </a:r>
            <a:r>
              <a:rPr lang="en-US" b="1" dirty="0"/>
              <a:t>worthless </a:t>
            </a:r>
            <a:r>
              <a:rPr lang="en-US" dirty="0"/>
              <a:t>(=no change the likelihood that disease is present)</a:t>
            </a:r>
            <a:endParaRPr lang="en-US" b="1" dirty="0"/>
          </a:p>
        </p:txBody>
      </p:sp>
    </p:spTree>
    <p:extLst>
      <p:ext uri="{BB962C8B-B14F-4D97-AF65-F5344CB8AC3E}">
        <p14:creationId xmlns:p14="http://schemas.microsoft.com/office/powerpoint/2010/main" val="387613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9D84-D29A-4599-E007-DDB56E287C6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028E288-D688-FF48-A0C5-9AFE24520EB4}"/>
              </a:ext>
            </a:extLst>
          </p:cNvPr>
          <p:cNvSpPr>
            <a:spLocks noGrp="1"/>
          </p:cNvSpPr>
          <p:nvPr>
            <p:ph idx="1"/>
          </p:nvPr>
        </p:nvSpPr>
        <p:spPr/>
        <p:txBody>
          <a:bodyPr/>
          <a:lstStyle/>
          <a:p>
            <a:r>
              <a:rPr lang="en-US" dirty="0"/>
              <a:t>Accuracy is a poor measure of performance in when the outcome is uncommon</a:t>
            </a:r>
          </a:p>
          <a:p>
            <a:pPr lvl="1"/>
            <a:r>
              <a:rPr lang="en-US" dirty="0"/>
              <a:t>“Classification of Imbalanced Data”: yes does not ~= no</a:t>
            </a:r>
          </a:p>
          <a:p>
            <a:pPr lvl="1"/>
            <a:r>
              <a:rPr lang="en-US" dirty="0"/>
              <a:t>Even common diagnoses are often far from 50:50</a:t>
            </a:r>
          </a:p>
          <a:p>
            <a:r>
              <a:rPr lang="en-US" dirty="0"/>
              <a:t>Sensitivity and Specificity are used to solve this problem</a:t>
            </a:r>
          </a:p>
          <a:p>
            <a:pPr lvl="1"/>
            <a:r>
              <a:rPr lang="en-US" dirty="0"/>
              <a:t>but they do not mean what we take them to mean (utility in ruling out or in diagnoses)</a:t>
            </a:r>
          </a:p>
        </p:txBody>
      </p:sp>
    </p:spTree>
    <p:extLst>
      <p:ext uri="{BB962C8B-B14F-4D97-AF65-F5344CB8AC3E}">
        <p14:creationId xmlns:p14="http://schemas.microsoft.com/office/powerpoint/2010/main" val="3831080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9A42-0711-796F-B3EB-C0DD30F17C28}"/>
              </a:ext>
            </a:extLst>
          </p:cNvPr>
          <p:cNvSpPr>
            <a:spLocks noGrp="1"/>
          </p:cNvSpPr>
          <p:nvPr>
            <p:ph type="title"/>
          </p:nvPr>
        </p:nvSpPr>
        <p:spPr/>
        <p:txBody>
          <a:bodyPr/>
          <a:lstStyle/>
          <a:p>
            <a:r>
              <a:rPr lang="en-US" dirty="0"/>
              <a:t>This applies to tests, but also personal performance.</a:t>
            </a:r>
          </a:p>
        </p:txBody>
      </p:sp>
      <p:sp>
        <p:nvSpPr>
          <p:cNvPr id="3" name="Content Placeholder 2">
            <a:extLst>
              <a:ext uri="{FF2B5EF4-FFF2-40B4-BE49-F238E27FC236}">
                <a16:creationId xmlns:a16="http://schemas.microsoft.com/office/drawing/2014/main" id="{3BA4F28D-4C46-EAB0-4D54-C1941D662D1B}"/>
              </a:ext>
            </a:extLst>
          </p:cNvPr>
          <p:cNvSpPr>
            <a:spLocks noGrp="1"/>
          </p:cNvSpPr>
          <p:nvPr>
            <p:ph idx="1"/>
          </p:nvPr>
        </p:nvSpPr>
        <p:spPr/>
        <p:txBody>
          <a:bodyPr/>
          <a:lstStyle/>
          <a:p>
            <a:r>
              <a:rPr lang="en-US" dirty="0"/>
              <a:t>We shouldn’t use “accuracy” in the context of excluding rare diagnoses</a:t>
            </a:r>
          </a:p>
          <a:p>
            <a:r>
              <a:rPr lang="en-US" dirty="0"/>
              <a:t>It takes much better testing (or sharper reasoning) to make a rarer diagnosis</a:t>
            </a:r>
          </a:p>
          <a:p>
            <a:pPr lvl="1"/>
            <a:r>
              <a:rPr lang="en-US" dirty="0"/>
              <a:t>Thus you ought to be more skeptical of claims of one having been made (</a:t>
            </a:r>
            <a:r>
              <a:rPr lang="en-US" dirty="0" err="1"/>
              <a:t>Aberegg</a:t>
            </a:r>
            <a:r>
              <a:rPr lang="en-US" dirty="0"/>
              <a:t> and Callahan 2021) </a:t>
            </a:r>
          </a:p>
          <a:p>
            <a:pPr lvl="1"/>
            <a:r>
              <a:rPr lang="en-US" dirty="0"/>
              <a:t>It is more impressive to have correctly identified something that is rare.</a:t>
            </a:r>
          </a:p>
          <a:p>
            <a:pPr lvl="2"/>
            <a:r>
              <a:rPr lang="en-US" dirty="0"/>
              <a:t>Brier Score:  </a:t>
            </a:r>
          </a:p>
        </p:txBody>
      </p:sp>
    </p:spTree>
    <p:extLst>
      <p:ext uri="{BB962C8B-B14F-4D97-AF65-F5344CB8AC3E}">
        <p14:creationId xmlns:p14="http://schemas.microsoft.com/office/powerpoint/2010/main" val="251572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F6F7-6619-BBBC-7C0D-0684E07E1C0E}"/>
              </a:ext>
            </a:extLst>
          </p:cNvPr>
          <p:cNvSpPr>
            <a:spLocks noGrp="1"/>
          </p:cNvSpPr>
          <p:nvPr>
            <p:ph type="title"/>
          </p:nvPr>
        </p:nvSpPr>
        <p:spPr/>
        <p:txBody>
          <a:bodyPr/>
          <a:lstStyle/>
          <a:p>
            <a:r>
              <a:rPr lang="en-US" dirty="0"/>
              <a:t>Why do Se and </a:t>
            </a:r>
            <a:r>
              <a:rPr lang="en-US" dirty="0" err="1"/>
              <a:t>Sp</a:t>
            </a:r>
            <a:r>
              <a:rPr lang="en-US" dirty="0"/>
              <a:t> != Usefulness for Ruling in and out?</a:t>
            </a:r>
          </a:p>
        </p:txBody>
      </p:sp>
      <p:sp>
        <p:nvSpPr>
          <p:cNvPr id="3" name="Content Placeholder 2">
            <a:extLst>
              <a:ext uri="{FF2B5EF4-FFF2-40B4-BE49-F238E27FC236}">
                <a16:creationId xmlns:a16="http://schemas.microsoft.com/office/drawing/2014/main" id="{9D79DA42-9419-A59C-A30A-3D2DC61CE7F1}"/>
              </a:ext>
            </a:extLst>
          </p:cNvPr>
          <p:cNvSpPr>
            <a:spLocks noGrp="1"/>
          </p:cNvSpPr>
          <p:nvPr>
            <p:ph idx="1"/>
          </p:nvPr>
        </p:nvSpPr>
        <p:spPr/>
        <p:txBody>
          <a:bodyPr>
            <a:normAutofit lnSpcReduction="10000"/>
          </a:bodyPr>
          <a:lstStyle/>
          <a:p>
            <a:r>
              <a:rPr lang="en-US" dirty="0"/>
              <a:t>Conditional probability: </a:t>
            </a:r>
          </a:p>
          <a:p>
            <a:pPr lvl="1"/>
            <a:r>
              <a:rPr lang="en-US" dirty="0"/>
              <a:t>the probability of </a:t>
            </a:r>
            <a:r>
              <a:rPr lang="en-US" b="1" dirty="0"/>
              <a:t>event B</a:t>
            </a:r>
            <a:r>
              <a:rPr lang="en-US" dirty="0"/>
              <a:t> occurring IF </a:t>
            </a:r>
            <a:r>
              <a:rPr lang="en-US" b="1" dirty="0"/>
              <a:t>event A</a:t>
            </a:r>
            <a:r>
              <a:rPr lang="en-US" dirty="0"/>
              <a:t> occurs. </a:t>
            </a:r>
          </a:p>
          <a:p>
            <a:pPr lvl="1"/>
            <a:r>
              <a:rPr lang="en-US" dirty="0"/>
              <a:t>P(B | A)</a:t>
            </a:r>
          </a:p>
          <a:p>
            <a:pPr lvl="1"/>
            <a:r>
              <a:rPr lang="en-US" dirty="0"/>
              <a:t>If </a:t>
            </a:r>
            <a:r>
              <a:rPr lang="en-US" b="1" dirty="0"/>
              <a:t>event A </a:t>
            </a:r>
            <a:r>
              <a:rPr lang="en-US" dirty="0"/>
              <a:t>does not occur, the conditional probability has no relevance. </a:t>
            </a:r>
          </a:p>
          <a:p>
            <a:r>
              <a:rPr lang="en-US" dirty="0"/>
              <a:t>Sensitivity: conditional probability of </a:t>
            </a:r>
            <a:r>
              <a:rPr lang="en-US" b="1" dirty="0"/>
              <a:t>correct test </a:t>
            </a:r>
            <a:r>
              <a:rPr lang="en-US" dirty="0"/>
              <a:t>IF the patient </a:t>
            </a:r>
            <a:r>
              <a:rPr lang="en-US" b="1" dirty="0"/>
              <a:t>has disease</a:t>
            </a:r>
          </a:p>
          <a:p>
            <a:r>
              <a:rPr lang="en-US" dirty="0"/>
              <a:t>Specificity: conditional probability of </a:t>
            </a:r>
            <a:r>
              <a:rPr lang="en-US" b="1" dirty="0"/>
              <a:t>correct test</a:t>
            </a:r>
            <a:r>
              <a:rPr lang="en-US" dirty="0"/>
              <a:t> IF the patient</a:t>
            </a:r>
            <a:r>
              <a:rPr lang="en-US" b="1" dirty="0"/>
              <a:t> does not have disease</a:t>
            </a:r>
          </a:p>
          <a:p>
            <a:pPr marL="0" indent="0" algn="ctr">
              <a:buNone/>
            </a:pPr>
            <a:endParaRPr lang="en-US" dirty="0"/>
          </a:p>
          <a:p>
            <a:pPr marL="0" indent="0" algn="ctr">
              <a:buNone/>
            </a:pPr>
            <a:r>
              <a:rPr lang="en-US" dirty="0"/>
              <a:t>Which applies to our patient with pneumonia? </a:t>
            </a:r>
          </a:p>
        </p:txBody>
      </p:sp>
    </p:spTree>
    <p:extLst>
      <p:ext uri="{BB962C8B-B14F-4D97-AF65-F5344CB8AC3E}">
        <p14:creationId xmlns:p14="http://schemas.microsoft.com/office/powerpoint/2010/main" val="392443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AD0B-1500-4593-510F-271D39C1A0C9}"/>
              </a:ext>
            </a:extLst>
          </p:cNvPr>
          <p:cNvSpPr>
            <a:spLocks noGrp="1"/>
          </p:cNvSpPr>
          <p:nvPr>
            <p:ph type="title"/>
          </p:nvPr>
        </p:nvSpPr>
        <p:spPr/>
        <p:txBody>
          <a:bodyPr/>
          <a:lstStyle/>
          <a:p>
            <a:r>
              <a:rPr lang="en-US" dirty="0"/>
              <a:t>Backwards probability: </a:t>
            </a:r>
          </a:p>
        </p:txBody>
      </p:sp>
      <p:sp>
        <p:nvSpPr>
          <p:cNvPr id="3" name="Content Placeholder 2">
            <a:extLst>
              <a:ext uri="{FF2B5EF4-FFF2-40B4-BE49-F238E27FC236}">
                <a16:creationId xmlns:a16="http://schemas.microsoft.com/office/drawing/2014/main" id="{5AA48BA8-0A03-6E58-20E2-056D9695E93D}"/>
              </a:ext>
            </a:extLst>
          </p:cNvPr>
          <p:cNvSpPr>
            <a:spLocks noGrp="1"/>
          </p:cNvSpPr>
          <p:nvPr>
            <p:ph idx="1"/>
          </p:nvPr>
        </p:nvSpPr>
        <p:spPr/>
        <p:txBody>
          <a:bodyPr/>
          <a:lstStyle/>
          <a:p>
            <a:r>
              <a:rPr lang="en-US" dirty="0"/>
              <a:t>A conditional probability that depends on an event that can’t be known (yet) at the time of usage. </a:t>
            </a:r>
          </a:p>
          <a:p>
            <a:pPr lvl="1"/>
            <a:r>
              <a:rPr lang="en-US" dirty="0"/>
              <a:t>A p-value is another example of this: the probability of if null=True, what we be the chance of seeing this result (or more extreme). </a:t>
            </a:r>
          </a:p>
          <a:p>
            <a:pPr lvl="1"/>
            <a:endParaRPr lang="en-US" dirty="0"/>
          </a:p>
          <a:p>
            <a:pPr lvl="1"/>
            <a:endParaRPr lang="en-US" dirty="0"/>
          </a:p>
          <a:p>
            <a:r>
              <a:rPr lang="en-US" dirty="0"/>
              <a:t>Of people who have the disease, how many have the test result? Backward probability</a:t>
            </a:r>
          </a:p>
          <a:p>
            <a:r>
              <a:rPr lang="en-US" dirty="0"/>
              <a:t>Of people who have a positive test result, how many have the disease? Forward probability (what we want)</a:t>
            </a:r>
          </a:p>
        </p:txBody>
      </p:sp>
    </p:spTree>
    <p:extLst>
      <p:ext uri="{BB962C8B-B14F-4D97-AF65-F5344CB8AC3E}">
        <p14:creationId xmlns:p14="http://schemas.microsoft.com/office/powerpoint/2010/main" val="3496770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99B0-9BD7-5FBA-D97B-7D704B2A9524}"/>
              </a:ext>
            </a:extLst>
          </p:cNvPr>
          <p:cNvSpPr>
            <a:spLocks noGrp="1"/>
          </p:cNvSpPr>
          <p:nvPr>
            <p:ph type="title"/>
          </p:nvPr>
        </p:nvSpPr>
        <p:spPr/>
        <p:txBody>
          <a:bodyPr/>
          <a:lstStyle/>
          <a:p>
            <a:r>
              <a:rPr lang="en-US" dirty="0"/>
              <a:t>Does it matter? </a:t>
            </a:r>
          </a:p>
        </p:txBody>
      </p:sp>
      <p:sp>
        <p:nvSpPr>
          <p:cNvPr id="3" name="Content Placeholder 2">
            <a:extLst>
              <a:ext uri="{FF2B5EF4-FFF2-40B4-BE49-F238E27FC236}">
                <a16:creationId xmlns:a16="http://schemas.microsoft.com/office/drawing/2014/main" id="{168F9916-A911-4225-4718-002774CBFBFF}"/>
              </a:ext>
            </a:extLst>
          </p:cNvPr>
          <p:cNvSpPr>
            <a:spLocks noGrp="1"/>
          </p:cNvSpPr>
          <p:nvPr>
            <p:ph idx="1"/>
          </p:nvPr>
        </p:nvSpPr>
        <p:spPr>
          <a:xfrm>
            <a:off x="249593" y="1703216"/>
            <a:ext cx="3698353" cy="4617371"/>
          </a:xfrm>
        </p:spPr>
        <p:txBody>
          <a:bodyPr>
            <a:normAutofit fontScale="92500" lnSpcReduction="20000"/>
          </a:bodyPr>
          <a:lstStyle/>
          <a:p>
            <a:r>
              <a:rPr lang="en-US" dirty="0"/>
              <a:t>We (clinicians and researchers) empirically can’t correctly interpret </a:t>
            </a:r>
          </a:p>
          <a:p>
            <a:pPr lvl="1"/>
            <a:r>
              <a:rPr lang="en-US" dirty="0"/>
              <a:t>GERD </a:t>
            </a:r>
            <a:r>
              <a:rPr lang="en-US" dirty="0" err="1"/>
              <a:t>gigerenzer</a:t>
            </a:r>
            <a:r>
              <a:rPr lang="en-US" dirty="0"/>
              <a:t>; </a:t>
            </a:r>
            <a:r>
              <a:rPr lang="en-US" dirty="0">
                <a:effectLst/>
                <a:latin typeface="Helvetica Neue" panose="02000503000000020004" pitchFamily="2" charset="0"/>
              </a:rPr>
              <a:t>majority of </a:t>
            </a:r>
            <a:r>
              <a:rPr lang="en-US" dirty="0">
                <a:latin typeface="Helvetica Neue" panose="02000503000000020004" pitchFamily="2" charset="0"/>
              </a:rPr>
              <a:t>MDs in survey’s get this wrong.</a:t>
            </a:r>
          </a:p>
          <a:p>
            <a:pPr lvl="2"/>
            <a:r>
              <a:rPr lang="en-US" dirty="0">
                <a:latin typeface="Helvetica Neue" panose="02000503000000020004" pitchFamily="2" charset="0"/>
              </a:rPr>
              <a:t>Think it’s the chance of </a:t>
            </a:r>
          </a:p>
          <a:p>
            <a:pPr lvl="1"/>
            <a:r>
              <a:rPr lang="en-US" dirty="0">
                <a:latin typeface="Helvetica Neue" panose="02000503000000020004" pitchFamily="2" charset="0"/>
              </a:rPr>
              <a:t>P-value interpretations</a:t>
            </a:r>
          </a:p>
          <a:p>
            <a:pPr lvl="2"/>
            <a:r>
              <a:rPr lang="en-US" dirty="0">
                <a:latin typeface="Helvetica Neue" panose="02000503000000020004" pitchFamily="2" charset="0"/>
              </a:rPr>
              <a:t>“The chance this finding is true given the result P&lt;0.05” != ”The chance you’d get this result if the null hypothesis is true”</a:t>
            </a:r>
            <a:endParaRPr lang="en-US" dirty="0"/>
          </a:p>
        </p:txBody>
      </p:sp>
      <p:pic>
        <p:nvPicPr>
          <p:cNvPr id="6146" name="Picture 2" descr="Image">
            <a:extLst>
              <a:ext uri="{FF2B5EF4-FFF2-40B4-BE49-F238E27FC236}">
                <a16:creationId xmlns:a16="http://schemas.microsoft.com/office/drawing/2014/main" id="{3B29811B-F754-A99C-E444-826C48958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534"/>
          <a:stretch/>
        </p:blipFill>
        <p:spPr bwMode="auto">
          <a:xfrm>
            <a:off x="7565609" y="2451100"/>
            <a:ext cx="4395367" cy="4229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542186-8F22-2D16-7BBC-D5F191273F3E}"/>
              </a:ext>
            </a:extLst>
          </p:cNvPr>
          <p:cNvPicPr>
            <a:picLocks noChangeAspect="1"/>
          </p:cNvPicPr>
          <p:nvPr/>
        </p:nvPicPr>
        <p:blipFill>
          <a:blip r:embed="rId4"/>
          <a:stretch>
            <a:fillRect/>
          </a:stretch>
        </p:blipFill>
        <p:spPr>
          <a:xfrm>
            <a:off x="4281487" y="1647825"/>
            <a:ext cx="7772400" cy="860303"/>
          </a:xfrm>
          <a:prstGeom prst="rect">
            <a:avLst/>
          </a:prstGeom>
        </p:spPr>
      </p:pic>
      <p:pic>
        <p:nvPicPr>
          <p:cNvPr id="5" name="Picture 4">
            <a:extLst>
              <a:ext uri="{FF2B5EF4-FFF2-40B4-BE49-F238E27FC236}">
                <a16:creationId xmlns:a16="http://schemas.microsoft.com/office/drawing/2014/main" id="{6A70AE9F-DAD9-AA35-1D19-3F2C91548119}"/>
              </a:ext>
            </a:extLst>
          </p:cNvPr>
          <p:cNvPicPr>
            <a:picLocks noChangeAspect="1"/>
          </p:cNvPicPr>
          <p:nvPr/>
        </p:nvPicPr>
        <p:blipFill>
          <a:blip r:embed="rId5"/>
          <a:stretch>
            <a:fillRect/>
          </a:stretch>
        </p:blipFill>
        <p:spPr>
          <a:xfrm>
            <a:off x="4257096" y="2861634"/>
            <a:ext cx="3273791" cy="3489325"/>
          </a:xfrm>
          <a:prstGeom prst="rect">
            <a:avLst/>
          </a:prstGeom>
        </p:spPr>
      </p:pic>
    </p:spTree>
    <p:extLst>
      <p:ext uri="{BB962C8B-B14F-4D97-AF65-F5344CB8AC3E}">
        <p14:creationId xmlns:p14="http://schemas.microsoft.com/office/powerpoint/2010/main" val="398487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BA2F-8985-5F35-44DD-FA96EB936E72}"/>
              </a:ext>
            </a:extLst>
          </p:cNvPr>
          <p:cNvSpPr>
            <a:spLocks noGrp="1"/>
          </p:cNvSpPr>
          <p:nvPr>
            <p:ph type="title"/>
          </p:nvPr>
        </p:nvSpPr>
        <p:spPr/>
        <p:txBody>
          <a:bodyPr/>
          <a:lstStyle/>
          <a:p>
            <a:r>
              <a:rPr lang="en-US" dirty="0"/>
              <a:t>CME:</a:t>
            </a:r>
          </a:p>
        </p:txBody>
      </p:sp>
      <p:sp>
        <p:nvSpPr>
          <p:cNvPr id="3" name="Content Placeholder 2">
            <a:extLst>
              <a:ext uri="{FF2B5EF4-FFF2-40B4-BE49-F238E27FC236}">
                <a16:creationId xmlns:a16="http://schemas.microsoft.com/office/drawing/2014/main" id="{93124D12-33B8-E808-31B5-B225D16E4FB9}"/>
              </a:ext>
            </a:extLst>
          </p:cNvPr>
          <p:cNvSpPr>
            <a:spLocks noGrp="1"/>
          </p:cNvSpPr>
          <p:nvPr>
            <p:ph idx="1"/>
          </p:nvPr>
        </p:nvSpPr>
        <p:spPr/>
        <p:txBody>
          <a:bodyPr>
            <a:normAutofit lnSpcReduction="10000"/>
          </a:bodyPr>
          <a:lstStyle/>
          <a:p>
            <a:pPr marL="0" indent="0">
              <a:buNone/>
            </a:pPr>
            <a:r>
              <a:rPr lang="en-US" dirty="0">
                <a:effectLst/>
                <a:latin typeface="Helvetica Neue" panose="02000503000000020004" pitchFamily="2" charset="0"/>
              </a:rPr>
              <a:t>Question: your intern says that “MRSA nasal swab is a good test at ruling out MRSA pneumonia.” You are feeling extra pedantic today, insisting only on the most truthful statements. Which of the following is true?</a:t>
            </a:r>
          </a:p>
          <a:p>
            <a:r>
              <a:rPr lang="en-US" dirty="0">
                <a:effectLst/>
                <a:latin typeface="Helvetica Neue" panose="02000503000000020004" pitchFamily="2" charset="0"/>
              </a:rPr>
              <a:t>MRSA nasal swab is a good test at ruling out disease because it has a high specificity</a:t>
            </a:r>
          </a:p>
          <a:p>
            <a:r>
              <a:rPr lang="en-US" dirty="0">
                <a:effectLst/>
                <a:latin typeface="Helvetica Neue" panose="02000503000000020004" pitchFamily="2" charset="0"/>
              </a:rPr>
              <a:t>MRSA nasal swab is a good test at ruling out disease because it has a high sensitivity</a:t>
            </a:r>
          </a:p>
          <a:p>
            <a:r>
              <a:rPr lang="en-US" dirty="0">
                <a:effectLst/>
                <a:latin typeface="Helvetica Neue" panose="02000503000000020004" pitchFamily="2" charset="0"/>
              </a:rPr>
              <a:t>MRSA nasal swab is not a good test, but can still be useful.  </a:t>
            </a:r>
          </a:p>
          <a:p>
            <a:r>
              <a:rPr lang="en-US" dirty="0">
                <a:effectLst/>
                <a:latin typeface="Helvetica Neue" panose="02000503000000020004" pitchFamily="2" charset="0"/>
              </a:rPr>
              <a:t>Ugh. Sensitivity and specificity? These metrics are confusing. </a:t>
            </a:r>
          </a:p>
          <a:p>
            <a:endParaRPr lang="en-US" dirty="0"/>
          </a:p>
        </p:txBody>
      </p:sp>
    </p:spTree>
    <p:extLst>
      <p:ext uri="{BB962C8B-B14F-4D97-AF65-F5344CB8AC3E}">
        <p14:creationId xmlns:p14="http://schemas.microsoft.com/office/powerpoint/2010/main" val="2100219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32446264-F5F6-E4E7-3C28-767C3711DAE4}"/>
              </a:ext>
            </a:extLst>
          </p:cNvPr>
          <p:cNvPicPr>
            <a:picLocks noChangeAspect="1"/>
          </p:cNvPicPr>
          <p:nvPr/>
        </p:nvPicPr>
        <p:blipFill>
          <a:blip r:embed="rId3"/>
          <a:stretch>
            <a:fillRect/>
          </a:stretch>
        </p:blipFill>
        <p:spPr>
          <a:xfrm>
            <a:off x="6342794" y="1166533"/>
            <a:ext cx="4724569" cy="1497085"/>
          </a:xfrm>
          <a:prstGeom prst="rect">
            <a:avLst/>
          </a:prstGeom>
        </p:spPr>
      </p:pic>
      <p:cxnSp>
        <p:nvCxnSpPr>
          <p:cNvPr id="13" name="Straight Connector 12">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BEC41D2F-75FF-6479-D3C7-1B3810663B64}"/>
              </a:ext>
            </a:extLst>
          </p:cNvPr>
          <p:cNvPicPr>
            <a:picLocks noChangeAspect="1"/>
          </p:cNvPicPr>
          <p:nvPr/>
        </p:nvPicPr>
        <p:blipFill>
          <a:blip r:embed="rId4"/>
          <a:stretch>
            <a:fillRect/>
          </a:stretch>
        </p:blipFill>
        <p:spPr>
          <a:xfrm>
            <a:off x="1060465" y="1169638"/>
            <a:ext cx="4732940" cy="1490875"/>
          </a:xfrm>
          <a:prstGeom prst="rect">
            <a:avLst/>
          </a:prstGeom>
        </p:spPr>
      </p:pic>
      <p:cxnSp>
        <p:nvCxnSpPr>
          <p:cNvPr id="15" name="Straight Connector 14">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Text, letter&#10;&#10;Description automatically generated">
            <a:extLst>
              <a:ext uri="{FF2B5EF4-FFF2-40B4-BE49-F238E27FC236}">
                <a16:creationId xmlns:a16="http://schemas.microsoft.com/office/drawing/2014/main" id="{F61018F0-3853-ECF1-03A9-88E94BE46126}"/>
              </a:ext>
            </a:extLst>
          </p:cNvPr>
          <p:cNvPicPr>
            <a:picLocks noChangeAspect="1"/>
          </p:cNvPicPr>
          <p:nvPr/>
        </p:nvPicPr>
        <p:blipFill>
          <a:blip r:embed="rId5"/>
          <a:stretch>
            <a:fillRect/>
          </a:stretch>
        </p:blipFill>
        <p:spPr>
          <a:xfrm>
            <a:off x="1129115" y="4064856"/>
            <a:ext cx="4724569" cy="1758781"/>
          </a:xfrm>
          <a:prstGeom prst="rect">
            <a:avLst/>
          </a:prstGeom>
        </p:spPr>
      </p:pic>
      <p:pic>
        <p:nvPicPr>
          <p:cNvPr id="4" name="Picture 3" descr="Text&#10;&#10;Description automatically generated">
            <a:extLst>
              <a:ext uri="{FF2B5EF4-FFF2-40B4-BE49-F238E27FC236}">
                <a16:creationId xmlns:a16="http://schemas.microsoft.com/office/drawing/2014/main" id="{7E06540E-0F65-7CA0-0546-552839B65FC9}"/>
              </a:ext>
            </a:extLst>
          </p:cNvPr>
          <p:cNvPicPr>
            <a:picLocks noChangeAspect="1"/>
          </p:cNvPicPr>
          <p:nvPr/>
        </p:nvPicPr>
        <p:blipFill>
          <a:blip r:embed="rId6"/>
          <a:stretch>
            <a:fillRect/>
          </a:stretch>
        </p:blipFill>
        <p:spPr>
          <a:xfrm>
            <a:off x="6338316" y="4053636"/>
            <a:ext cx="4732940" cy="1788828"/>
          </a:xfrm>
          <a:prstGeom prst="rect">
            <a:avLst/>
          </a:prstGeom>
        </p:spPr>
      </p:pic>
    </p:spTree>
    <p:extLst>
      <p:ext uri="{BB962C8B-B14F-4D97-AF65-F5344CB8AC3E}">
        <p14:creationId xmlns:p14="http://schemas.microsoft.com/office/powerpoint/2010/main" val="15689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BA4C-E6B8-8BE0-2126-828814F305D1}"/>
              </a:ext>
            </a:extLst>
          </p:cNvPr>
          <p:cNvSpPr>
            <a:spLocks noGrp="1"/>
          </p:cNvSpPr>
          <p:nvPr>
            <p:ph type="title"/>
          </p:nvPr>
        </p:nvSpPr>
        <p:spPr/>
        <p:txBody>
          <a:bodyPr/>
          <a:lstStyle/>
          <a:p>
            <a:r>
              <a:rPr lang="en-US" dirty="0"/>
              <a:t>So when ARE sensitivity and specificity the right tool? </a:t>
            </a:r>
          </a:p>
        </p:txBody>
      </p:sp>
      <p:sp>
        <p:nvSpPr>
          <p:cNvPr id="3" name="Content Placeholder 2">
            <a:extLst>
              <a:ext uri="{FF2B5EF4-FFF2-40B4-BE49-F238E27FC236}">
                <a16:creationId xmlns:a16="http://schemas.microsoft.com/office/drawing/2014/main" id="{DC2DF5D6-6948-DE71-3EBB-2B1E0BB7A9B4}"/>
              </a:ext>
            </a:extLst>
          </p:cNvPr>
          <p:cNvSpPr>
            <a:spLocks noGrp="1"/>
          </p:cNvSpPr>
          <p:nvPr>
            <p:ph idx="1"/>
          </p:nvPr>
        </p:nvSpPr>
        <p:spPr/>
        <p:txBody>
          <a:bodyPr>
            <a:normAutofit fontScale="92500" lnSpcReduction="10000"/>
          </a:bodyPr>
          <a:lstStyle/>
          <a:p>
            <a:r>
              <a:rPr lang="en-US" dirty="0"/>
              <a:t>You are a researcher trying to construct the best MRSA nasal swab possible. You want to tune the threshold for what Cycle Count of DNA counts as possible. </a:t>
            </a:r>
          </a:p>
          <a:p>
            <a:r>
              <a:rPr lang="en-US" dirty="0"/>
              <a:t>Your aim is to choose the right threshold to balance the number of false positives vs false negatives. </a:t>
            </a:r>
          </a:p>
          <a:p>
            <a:pPr lvl="1"/>
            <a:r>
              <a:rPr lang="en-US" dirty="0"/>
              <a:t>Or, you want to understand the FP and FN rate if a known test is applied to a population</a:t>
            </a:r>
          </a:p>
          <a:p>
            <a:pPr lvl="1"/>
            <a:r>
              <a:rPr lang="en-US" dirty="0"/>
              <a:t>Or, you were a receiver operator interested in weighing FN and FP rates.</a:t>
            </a:r>
          </a:p>
          <a:p>
            <a:r>
              <a:rPr lang="en-US" dirty="0"/>
              <a:t>Conditioning on unknowable information: ameliorated by repeating over many trials. </a:t>
            </a:r>
          </a:p>
          <a:p>
            <a:r>
              <a:rPr lang="en-US" dirty="0"/>
              <a:t>Choose a threshold to balance: </a:t>
            </a:r>
            <a:r>
              <a:rPr lang="en-US" b="1" dirty="0"/>
              <a:t>Receiver Operating Characteristic</a:t>
            </a:r>
            <a:r>
              <a:rPr lang="en-US" dirty="0"/>
              <a:t> curve analysis</a:t>
            </a:r>
          </a:p>
        </p:txBody>
      </p:sp>
    </p:spTree>
    <p:extLst>
      <p:ext uri="{BB962C8B-B14F-4D97-AF65-F5344CB8AC3E}">
        <p14:creationId xmlns:p14="http://schemas.microsoft.com/office/powerpoint/2010/main" val="3895709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5668722-5DE4-1CBE-5E9B-9C7F62AA38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1344169"/>
            <a:ext cx="4169663" cy="4169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5BD02C-E4EC-ED23-A986-05C92B1CB7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76029" y="484632"/>
            <a:ext cx="6471140" cy="588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892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FD833BF-653B-2751-D71F-F3397FD44C33}"/>
              </a:ext>
            </a:extLst>
          </p:cNvPr>
          <p:cNvSpPr>
            <a:spLocks noGrp="1"/>
          </p:cNvSpPr>
          <p:nvPr>
            <p:ph type="title"/>
          </p:nvPr>
        </p:nvSpPr>
        <p:spPr>
          <a:xfrm>
            <a:off x="871220" y="860028"/>
            <a:ext cx="6006192" cy="1324907"/>
          </a:xfrm>
        </p:spPr>
        <p:txBody>
          <a:bodyPr>
            <a:normAutofit/>
          </a:bodyPr>
          <a:lstStyle/>
          <a:p>
            <a:r>
              <a:rPr lang="en-US">
                <a:solidFill>
                  <a:srgbClr val="7A5950"/>
                </a:solidFill>
              </a:rPr>
              <a:t>What about +/- predictive value?</a:t>
            </a:r>
          </a:p>
        </p:txBody>
      </p:sp>
      <p:sp>
        <p:nvSpPr>
          <p:cNvPr id="3" name="Content Placeholder 2">
            <a:extLst>
              <a:ext uri="{FF2B5EF4-FFF2-40B4-BE49-F238E27FC236}">
                <a16:creationId xmlns:a16="http://schemas.microsoft.com/office/drawing/2014/main" id="{A9223642-B55B-578F-27FF-ADCE4543CBBB}"/>
              </a:ext>
            </a:extLst>
          </p:cNvPr>
          <p:cNvSpPr>
            <a:spLocks noGrp="1"/>
          </p:cNvSpPr>
          <p:nvPr>
            <p:ph idx="1"/>
          </p:nvPr>
        </p:nvSpPr>
        <p:spPr>
          <a:xfrm>
            <a:off x="871220" y="2248823"/>
            <a:ext cx="6006192" cy="3928139"/>
          </a:xfrm>
        </p:spPr>
        <p:txBody>
          <a:bodyPr>
            <a:normAutofit/>
          </a:bodyPr>
          <a:lstStyle/>
          <a:p>
            <a:r>
              <a:rPr lang="en-US" sz="2000" dirty="0">
                <a:solidFill>
                  <a:srgbClr val="7A5950"/>
                </a:solidFill>
              </a:rPr>
              <a:t>Conditional probability of +disease given +test</a:t>
            </a:r>
          </a:p>
          <a:p>
            <a:pPr lvl="1"/>
            <a:r>
              <a:rPr lang="en-US" sz="2000" b="1" dirty="0">
                <a:solidFill>
                  <a:srgbClr val="7A5950"/>
                </a:solidFill>
              </a:rPr>
              <a:t>NOT a backward probability </a:t>
            </a:r>
            <a:r>
              <a:rPr lang="en-US" sz="2000" dirty="0">
                <a:solidFill>
                  <a:srgbClr val="7A5950"/>
                </a:solidFill>
              </a:rPr>
              <a:t>(which is good)</a:t>
            </a:r>
          </a:p>
          <a:p>
            <a:pPr lvl="1"/>
            <a:r>
              <a:rPr lang="en-US" sz="2000" dirty="0">
                <a:solidFill>
                  <a:srgbClr val="7A5950"/>
                </a:solidFill>
              </a:rPr>
              <a:t>But depends on the</a:t>
            </a:r>
            <a:r>
              <a:rPr lang="en-US" sz="2000" b="1" dirty="0">
                <a:solidFill>
                  <a:srgbClr val="7A5950"/>
                </a:solidFill>
              </a:rPr>
              <a:t> prevalence </a:t>
            </a:r>
            <a:r>
              <a:rPr lang="en-US" sz="2000" dirty="0">
                <a:solidFill>
                  <a:srgbClr val="7A5950"/>
                </a:solidFill>
              </a:rPr>
              <a:t>in ‘comparable’ cases. (which is bad)</a:t>
            </a:r>
          </a:p>
          <a:p>
            <a:pPr lvl="2"/>
            <a:r>
              <a:rPr lang="en-US" dirty="0">
                <a:solidFill>
                  <a:srgbClr val="7A5950"/>
                </a:solidFill>
              </a:rPr>
              <a:t>Often, there is no data on ‘comparable’ cases</a:t>
            </a:r>
          </a:p>
          <a:p>
            <a:pPr lvl="2"/>
            <a:r>
              <a:rPr lang="en-US" dirty="0">
                <a:solidFill>
                  <a:srgbClr val="7A5950"/>
                </a:solidFill>
              </a:rPr>
              <a:t>A major draw of sensitivity and specificity is that they don’t depend on prevalence*</a:t>
            </a:r>
          </a:p>
          <a:p>
            <a:pPr lvl="1"/>
            <a:endParaRPr lang="en-US" sz="2000" dirty="0">
              <a:solidFill>
                <a:srgbClr val="7A5950"/>
              </a:solidFill>
            </a:endParaRPr>
          </a:p>
          <a:p>
            <a:r>
              <a:rPr lang="en-US" sz="2000" dirty="0">
                <a:solidFill>
                  <a:srgbClr val="7A5950"/>
                </a:solidFill>
              </a:rPr>
              <a:t>PPV/NPV are good at a population level, but will mislead in individuals who have risks that differ from the population norm.</a:t>
            </a:r>
          </a:p>
        </p:txBody>
      </p:sp>
      <p:sp>
        <p:nvSpPr>
          <p:cNvPr id="11275" name="Rectangle 11274">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7A59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mage">
            <a:extLst>
              <a:ext uri="{FF2B5EF4-FFF2-40B4-BE49-F238E27FC236}">
                <a16:creationId xmlns:a16="http://schemas.microsoft.com/office/drawing/2014/main" id="{22A7D23E-1C74-1636-8D48-803DEDD10E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5" r="8148" b="1"/>
          <a:stretch/>
        </p:blipFill>
        <p:spPr bwMode="auto">
          <a:xfrm>
            <a:off x="7523826" y="862763"/>
            <a:ext cx="3788081" cy="515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29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67B2-BE54-08C5-A145-364D995A2CF3}"/>
              </a:ext>
            </a:extLst>
          </p:cNvPr>
          <p:cNvSpPr>
            <a:spLocks noGrp="1"/>
          </p:cNvSpPr>
          <p:nvPr>
            <p:ph type="title"/>
          </p:nvPr>
        </p:nvSpPr>
        <p:spPr/>
        <p:txBody>
          <a:bodyPr/>
          <a:lstStyle/>
          <a:p>
            <a:r>
              <a:rPr lang="en-US" dirty="0"/>
              <a:t>What’s the alternative: </a:t>
            </a:r>
          </a:p>
        </p:txBody>
      </p:sp>
      <p:sp>
        <p:nvSpPr>
          <p:cNvPr id="3" name="Content Placeholder 2">
            <a:extLst>
              <a:ext uri="{FF2B5EF4-FFF2-40B4-BE49-F238E27FC236}">
                <a16:creationId xmlns:a16="http://schemas.microsoft.com/office/drawing/2014/main" id="{ABA2E9C3-3948-59DD-82BC-358B849A17FD}"/>
              </a:ext>
            </a:extLst>
          </p:cNvPr>
          <p:cNvSpPr>
            <a:spLocks noGrp="1"/>
          </p:cNvSpPr>
          <p:nvPr>
            <p:ph idx="1"/>
          </p:nvPr>
        </p:nvSpPr>
        <p:spPr/>
        <p:txBody>
          <a:bodyPr/>
          <a:lstStyle/>
          <a:p>
            <a:r>
              <a:rPr lang="en-US" dirty="0"/>
              <a:t>Likelihood ratios (same paradigm: of classifying whether patients have a disease or not) </a:t>
            </a:r>
          </a:p>
          <a:p>
            <a:r>
              <a:rPr lang="en-US" dirty="0"/>
              <a:t>Likelihood ratio is a</a:t>
            </a:r>
            <a:r>
              <a:rPr lang="en-US" b="1" dirty="0"/>
              <a:t> forward probability ,</a:t>
            </a:r>
            <a:r>
              <a:rPr lang="en-US" dirty="0"/>
              <a:t> but depends on an estimate of how probable the diagnosis is beforehand, rather than the population prevalence</a:t>
            </a:r>
            <a:endParaRPr lang="en-US" b="1" dirty="0"/>
          </a:p>
          <a:p>
            <a:pPr lvl="1"/>
            <a:r>
              <a:rPr lang="en-US" dirty="0"/>
              <a:t>Or their extension (which can handle continuous variables): Logistic Regression [ ] discussed here </a:t>
            </a:r>
            <a:r>
              <a:rPr lang="en-US" dirty="0">
                <a:hlinkClick r:id="rId3"/>
              </a:rPr>
              <a:t>https://pubmed.ncbi.nlm.nih.gov/15800301/</a:t>
            </a:r>
            <a:r>
              <a:rPr lang="en-US" dirty="0"/>
              <a:t> </a:t>
            </a:r>
          </a:p>
          <a:p>
            <a:r>
              <a:rPr lang="en-US" dirty="0"/>
              <a:t>Risk modeling (paradigm shift: to predicting the risk of patient outcomes or predicting treatment responsiveness)</a:t>
            </a:r>
          </a:p>
          <a:p>
            <a:pPr lvl="1"/>
            <a:r>
              <a:rPr lang="en-US" dirty="0"/>
              <a:t>e.g. HLD is no longer a diagnosis. ASCVD risk 10y superseded this. </a:t>
            </a:r>
          </a:p>
        </p:txBody>
      </p:sp>
    </p:spTree>
    <p:extLst>
      <p:ext uri="{BB962C8B-B14F-4D97-AF65-F5344CB8AC3E}">
        <p14:creationId xmlns:p14="http://schemas.microsoft.com/office/powerpoint/2010/main" val="2409374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FEC-5013-49EF-449F-B67301B47B21}"/>
              </a:ext>
            </a:extLst>
          </p:cNvPr>
          <p:cNvSpPr>
            <a:spLocks noGrp="1"/>
          </p:cNvSpPr>
          <p:nvPr>
            <p:ph type="title"/>
          </p:nvPr>
        </p:nvSpPr>
        <p:spPr/>
        <p:txBody>
          <a:bodyPr/>
          <a:lstStyle/>
          <a:p>
            <a:r>
              <a:rPr lang="en-US" dirty="0"/>
              <a:t>The likelihood principal (</a:t>
            </a:r>
            <a:r>
              <a:rPr lang="en-US" b="1" dirty="0"/>
              <a:t>not </a:t>
            </a:r>
            <a:r>
              <a:rPr lang="en-US" dirty="0"/>
              <a:t>Bayesian statistics)</a:t>
            </a:r>
          </a:p>
        </p:txBody>
      </p:sp>
      <p:sp>
        <p:nvSpPr>
          <p:cNvPr id="3" name="Content Placeholder 2">
            <a:extLst>
              <a:ext uri="{FF2B5EF4-FFF2-40B4-BE49-F238E27FC236}">
                <a16:creationId xmlns:a16="http://schemas.microsoft.com/office/drawing/2014/main" id="{B2BB3DFD-7EEE-7EBC-37C0-819A027EAF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6029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4DCD-5B14-8C92-4AC4-4637695237A6}"/>
              </a:ext>
            </a:extLst>
          </p:cNvPr>
          <p:cNvSpPr>
            <a:spLocks noGrp="1"/>
          </p:cNvSpPr>
          <p:nvPr>
            <p:ph type="title"/>
          </p:nvPr>
        </p:nvSpPr>
        <p:spPr/>
        <p:txBody>
          <a:bodyPr/>
          <a:lstStyle/>
          <a:p>
            <a:r>
              <a:rPr lang="en-US" dirty="0"/>
              <a:t>Computation of LR ratio</a:t>
            </a:r>
          </a:p>
        </p:txBody>
      </p:sp>
      <p:sp>
        <p:nvSpPr>
          <p:cNvPr id="3" name="Content Placeholder 2">
            <a:extLst>
              <a:ext uri="{FF2B5EF4-FFF2-40B4-BE49-F238E27FC236}">
                <a16:creationId xmlns:a16="http://schemas.microsoft.com/office/drawing/2014/main" id="{3D8DB52D-A722-FB9F-7FE2-912B97D310F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6382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5FA3-736E-87A0-3EDD-C4D03ACEAB2D}"/>
              </a:ext>
            </a:extLst>
          </p:cNvPr>
          <p:cNvSpPr>
            <a:spLocks noGrp="1"/>
          </p:cNvSpPr>
          <p:nvPr>
            <p:ph type="title"/>
          </p:nvPr>
        </p:nvSpPr>
        <p:spPr/>
        <p:txBody>
          <a:bodyPr/>
          <a:lstStyle/>
          <a:p>
            <a:r>
              <a:rPr lang="en-US" dirty="0"/>
              <a:t>Why are LR better? Proper Scoring Rule</a:t>
            </a:r>
          </a:p>
        </p:txBody>
      </p:sp>
      <p:sp>
        <p:nvSpPr>
          <p:cNvPr id="3" name="Content Placeholder 2">
            <a:extLst>
              <a:ext uri="{FF2B5EF4-FFF2-40B4-BE49-F238E27FC236}">
                <a16:creationId xmlns:a16="http://schemas.microsoft.com/office/drawing/2014/main" id="{A986E4C6-B8D4-5151-1B03-D451A2A79DA4}"/>
              </a:ext>
            </a:extLst>
          </p:cNvPr>
          <p:cNvSpPr>
            <a:spLocks noGrp="1"/>
          </p:cNvSpPr>
          <p:nvPr>
            <p:ph idx="1"/>
          </p:nvPr>
        </p:nvSpPr>
        <p:spPr/>
        <p:txBody>
          <a:bodyPr>
            <a:normAutofit fontScale="92500"/>
          </a:bodyPr>
          <a:lstStyle/>
          <a:p>
            <a:r>
              <a:rPr lang="en-US" dirty="0">
                <a:effectLst/>
                <a:latin typeface="Helvetica Neue" panose="02000503000000020004" pitchFamily="2" charset="0"/>
              </a:rPr>
              <a:t>“</a:t>
            </a:r>
            <a:r>
              <a:rPr lang="en-US" b="1" dirty="0">
                <a:effectLst/>
                <a:latin typeface="Helvetica Neue" panose="02000503000000020004" pitchFamily="2" charset="0"/>
              </a:rPr>
              <a:t>Q:</a:t>
            </a:r>
            <a:r>
              <a:rPr lang="en-US" dirty="0">
                <a:effectLst/>
                <a:latin typeface="Helvetica Neue" panose="02000503000000020004" pitchFamily="2" charset="0"/>
              </a:rPr>
              <a:t> What is a proper accuracy scoring rule?</a:t>
            </a:r>
          </a:p>
          <a:p>
            <a:r>
              <a:rPr lang="en-US" b="1" dirty="0">
                <a:effectLst/>
                <a:latin typeface="Helvetica Neue" panose="02000503000000020004" pitchFamily="2" charset="0"/>
              </a:rPr>
              <a:t>A:</a:t>
            </a:r>
            <a:r>
              <a:rPr lang="en-US" dirty="0">
                <a:effectLst/>
                <a:latin typeface="Helvetica Neue" panose="02000503000000020004" pitchFamily="2" charset="0"/>
              </a:rPr>
              <a:t> When applied to predicting categorical outcomes, a proper probability accuracy scoring rule is a measure that is optimized when the predicted probabilities are the true outcome probabilities.</a:t>
            </a:r>
            <a:br>
              <a:rPr lang="en-US" dirty="0">
                <a:effectLst/>
                <a:latin typeface="Helvetica Neue" panose="02000503000000020004" pitchFamily="2" charset="0"/>
              </a:rPr>
            </a:br>
            <a:br>
              <a:rPr lang="en-US" dirty="0">
                <a:effectLst/>
                <a:latin typeface="Helvetica Neue" panose="02000503000000020004" pitchFamily="2" charset="0"/>
              </a:rPr>
            </a:br>
            <a:r>
              <a:rPr lang="en-US" dirty="0">
                <a:effectLst/>
                <a:latin typeface="Helvetica Neue" panose="02000503000000020004" pitchFamily="2" charset="0"/>
              </a:rPr>
              <a:t>Examples of proper accuracy scores include the Brier score, the logarithmic probability score, and the log-likelihood from a correct statistical model. Examples of improper scoring rules, i.e., rules that are optimized by a bogus model, are proportion classiﬁed correctly, sensitivity, speciﬁcity, precision, recall, and the c-index (area under the receiver operating characteristic curve).</a:t>
            </a:r>
            <a:r>
              <a:rPr lang="en-US" dirty="0">
                <a:latin typeface="Helvetica Neue" panose="02000503000000020004" pitchFamily="2" charset="0"/>
              </a:rPr>
              <a:t>”</a:t>
            </a:r>
            <a:endParaRPr lang="en-US" dirty="0">
              <a:effectLst/>
              <a:latin typeface="Helvetica Neue" panose="02000503000000020004" pitchFamily="2" charset="0"/>
            </a:endParaRPr>
          </a:p>
        </p:txBody>
      </p:sp>
    </p:spTree>
    <p:extLst>
      <p:ext uri="{BB962C8B-B14F-4D97-AF65-F5344CB8AC3E}">
        <p14:creationId xmlns:p14="http://schemas.microsoft.com/office/powerpoint/2010/main" val="2248927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3972-616A-D258-AC84-D081661A6B1B}"/>
              </a:ext>
            </a:extLst>
          </p:cNvPr>
          <p:cNvSpPr>
            <a:spLocks noGrp="1"/>
          </p:cNvSpPr>
          <p:nvPr>
            <p:ph type="title"/>
          </p:nvPr>
        </p:nvSpPr>
        <p:spPr/>
        <p:txBody>
          <a:bodyPr>
            <a:normAutofit fontScale="90000"/>
          </a:bodyPr>
          <a:lstStyle/>
          <a:p>
            <a:r>
              <a:rPr lang="en-US" dirty="0"/>
              <a:t>If you’re going to dichotomize results and disease states: LR is a much better indicator of the strength of a result.</a:t>
            </a:r>
          </a:p>
        </p:txBody>
      </p:sp>
      <p:sp>
        <p:nvSpPr>
          <p:cNvPr id="3" name="Content Placeholder 2">
            <a:extLst>
              <a:ext uri="{FF2B5EF4-FFF2-40B4-BE49-F238E27FC236}">
                <a16:creationId xmlns:a16="http://schemas.microsoft.com/office/drawing/2014/main" id="{DB94857E-5B7E-77DD-C1EB-44A3FD2DB81B}"/>
              </a:ext>
            </a:extLst>
          </p:cNvPr>
          <p:cNvSpPr>
            <a:spLocks noGrp="1"/>
          </p:cNvSpPr>
          <p:nvPr>
            <p:ph idx="1"/>
          </p:nvPr>
        </p:nvSpPr>
        <p:spPr/>
        <p:txBody>
          <a:bodyPr/>
          <a:lstStyle/>
          <a:p>
            <a:r>
              <a:rPr lang="en-US" dirty="0"/>
              <a:t>(you can generate LR’s for various levels of a continuous variable, which is better). </a:t>
            </a:r>
          </a:p>
        </p:txBody>
      </p:sp>
    </p:spTree>
    <p:extLst>
      <p:ext uri="{BB962C8B-B14F-4D97-AF65-F5344CB8AC3E}">
        <p14:creationId xmlns:p14="http://schemas.microsoft.com/office/powerpoint/2010/main" val="1884236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E6B67-7399-1BE7-76AF-C85270FCF2B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ROC Graphs: Se, </a:t>
            </a:r>
            <a:r>
              <a:rPr lang="en-US" sz="4800" kern="1200" dirty="0" err="1">
                <a:solidFill>
                  <a:schemeClr val="tx1"/>
                </a:solidFill>
                <a:latin typeface="+mj-lt"/>
                <a:ea typeface="+mj-ea"/>
                <a:cs typeface="+mj-cs"/>
              </a:rPr>
              <a:t>Sp</a:t>
            </a:r>
            <a:r>
              <a:rPr lang="en-US" sz="4800" kern="1200" dirty="0">
                <a:solidFill>
                  <a:schemeClr val="tx1"/>
                </a:solidFill>
                <a:latin typeface="+mj-lt"/>
                <a:ea typeface="+mj-ea"/>
                <a:cs typeface="+mj-cs"/>
              </a:rPr>
              <a:t> vs LR</a:t>
            </a:r>
          </a:p>
        </p:txBody>
      </p:sp>
      <p:sp>
        <p:nvSpPr>
          <p:cNvPr id="9225" name="Rectangle 92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7" name="Rectangle 92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218" name="Picture 2">
            <a:extLst>
              <a:ext uri="{FF2B5EF4-FFF2-40B4-BE49-F238E27FC236}">
                <a16:creationId xmlns:a16="http://schemas.microsoft.com/office/drawing/2014/main" id="{D58C9C6A-EF8E-220F-4753-F81AB471A5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60099" y="625683"/>
            <a:ext cx="5458968" cy="54589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F67C4A9-1F2F-B16B-9776-8DAEA6013E39}"/>
              </a:ext>
            </a:extLst>
          </p:cNvPr>
          <p:cNvCxnSpPr/>
          <p:nvPr/>
        </p:nvCxnSpPr>
        <p:spPr>
          <a:xfrm flipH="1">
            <a:off x="7652085" y="3224463"/>
            <a:ext cx="1074821"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50C5200-3AB1-A8A7-0E53-3EBBCD1620CC}"/>
              </a:ext>
            </a:extLst>
          </p:cNvPr>
          <p:cNvCxnSpPr>
            <a:cxnSpLocks/>
          </p:cNvCxnSpPr>
          <p:nvPr/>
        </p:nvCxnSpPr>
        <p:spPr>
          <a:xfrm rot="5400000" flipH="1">
            <a:off x="8189495" y="2687052"/>
            <a:ext cx="1074821"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E00F077-3D60-353C-0657-AB33501557DE}"/>
              </a:ext>
            </a:extLst>
          </p:cNvPr>
          <p:cNvCxnSpPr>
            <a:cxnSpLocks/>
          </p:cNvCxnSpPr>
          <p:nvPr/>
        </p:nvCxnSpPr>
        <p:spPr>
          <a:xfrm rot="2700000" flipH="1">
            <a:off x="7828551" y="2839452"/>
            <a:ext cx="1074821" cy="0"/>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E8A7108-F895-2570-D85A-7DD0F179D1C3}"/>
              </a:ext>
            </a:extLst>
          </p:cNvPr>
          <p:cNvCxnSpPr>
            <a:cxnSpLocks/>
          </p:cNvCxnSpPr>
          <p:nvPr/>
        </p:nvCxnSpPr>
        <p:spPr>
          <a:xfrm rot="8100000" flipH="1">
            <a:off x="8558463" y="2879558"/>
            <a:ext cx="1074821" cy="0"/>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2F3248-EE5D-C866-067E-BF9C13299F16}"/>
              </a:ext>
            </a:extLst>
          </p:cNvPr>
          <p:cNvSpPr txBox="1"/>
          <p:nvPr/>
        </p:nvSpPr>
        <p:spPr>
          <a:xfrm>
            <a:off x="7395431" y="3219459"/>
            <a:ext cx="545432" cy="369332"/>
          </a:xfrm>
          <a:prstGeom prst="rect">
            <a:avLst/>
          </a:prstGeom>
          <a:noFill/>
        </p:spPr>
        <p:txBody>
          <a:bodyPr wrap="square" rtlCol="0">
            <a:spAutoFit/>
          </a:bodyPr>
          <a:lstStyle/>
          <a:p>
            <a:r>
              <a:rPr lang="en-US" dirty="0"/>
              <a:t>+</a:t>
            </a:r>
            <a:r>
              <a:rPr lang="en-US" dirty="0" err="1"/>
              <a:t>Sp</a:t>
            </a:r>
            <a:endParaRPr lang="en-US" dirty="0"/>
          </a:p>
        </p:txBody>
      </p:sp>
      <p:sp>
        <p:nvSpPr>
          <p:cNvPr id="11" name="TextBox 10">
            <a:extLst>
              <a:ext uri="{FF2B5EF4-FFF2-40B4-BE49-F238E27FC236}">
                <a16:creationId xmlns:a16="http://schemas.microsoft.com/office/drawing/2014/main" id="{13825EF0-2611-AD90-031E-AE036E56A29F}"/>
              </a:ext>
            </a:extLst>
          </p:cNvPr>
          <p:cNvSpPr txBox="1"/>
          <p:nvPr/>
        </p:nvSpPr>
        <p:spPr>
          <a:xfrm>
            <a:off x="8715887" y="1885394"/>
            <a:ext cx="545432" cy="369332"/>
          </a:xfrm>
          <a:prstGeom prst="rect">
            <a:avLst/>
          </a:prstGeom>
          <a:noFill/>
        </p:spPr>
        <p:txBody>
          <a:bodyPr wrap="square" rtlCol="0">
            <a:spAutoFit/>
          </a:bodyPr>
          <a:lstStyle/>
          <a:p>
            <a:r>
              <a:rPr lang="en-US" dirty="0"/>
              <a:t>+Se</a:t>
            </a:r>
          </a:p>
        </p:txBody>
      </p:sp>
      <p:sp>
        <p:nvSpPr>
          <p:cNvPr id="12" name="TextBox 11">
            <a:extLst>
              <a:ext uri="{FF2B5EF4-FFF2-40B4-BE49-F238E27FC236}">
                <a16:creationId xmlns:a16="http://schemas.microsoft.com/office/drawing/2014/main" id="{8EA5A79C-191E-85B7-AF87-AA239FC656D2}"/>
              </a:ext>
            </a:extLst>
          </p:cNvPr>
          <p:cNvSpPr txBox="1"/>
          <p:nvPr/>
        </p:nvSpPr>
        <p:spPr>
          <a:xfrm rot="19051023">
            <a:off x="7902245" y="2152076"/>
            <a:ext cx="545432" cy="369332"/>
          </a:xfrm>
          <a:prstGeom prst="rect">
            <a:avLst/>
          </a:prstGeom>
          <a:noFill/>
        </p:spPr>
        <p:txBody>
          <a:bodyPr wrap="square" rtlCol="0">
            <a:spAutoFit/>
          </a:bodyPr>
          <a:lstStyle/>
          <a:p>
            <a:r>
              <a:rPr lang="en-US" dirty="0"/>
              <a:t>+LR</a:t>
            </a:r>
          </a:p>
        </p:txBody>
      </p:sp>
      <p:sp>
        <p:nvSpPr>
          <p:cNvPr id="13" name="TextBox 12">
            <a:extLst>
              <a:ext uri="{FF2B5EF4-FFF2-40B4-BE49-F238E27FC236}">
                <a16:creationId xmlns:a16="http://schemas.microsoft.com/office/drawing/2014/main" id="{7438D601-EB9C-9905-708D-D15F949B29BE}"/>
              </a:ext>
            </a:extLst>
          </p:cNvPr>
          <p:cNvSpPr txBox="1"/>
          <p:nvPr/>
        </p:nvSpPr>
        <p:spPr>
          <a:xfrm rot="19051023">
            <a:off x="9253266" y="2757794"/>
            <a:ext cx="1054144" cy="923330"/>
          </a:xfrm>
          <a:prstGeom prst="rect">
            <a:avLst/>
          </a:prstGeom>
          <a:noFill/>
        </p:spPr>
        <p:txBody>
          <a:bodyPr wrap="square" rtlCol="0">
            <a:spAutoFit/>
          </a:bodyPr>
          <a:lstStyle/>
          <a:p>
            <a:r>
              <a:rPr lang="en-US" dirty="0"/>
              <a:t>How often positive</a:t>
            </a:r>
          </a:p>
        </p:txBody>
      </p:sp>
      <p:sp>
        <p:nvSpPr>
          <p:cNvPr id="14" name="TextBox 13">
            <a:extLst>
              <a:ext uri="{FF2B5EF4-FFF2-40B4-BE49-F238E27FC236}">
                <a16:creationId xmlns:a16="http://schemas.microsoft.com/office/drawing/2014/main" id="{9D14CFE9-7F9D-C8FD-22F4-57DD794B92E8}"/>
              </a:ext>
            </a:extLst>
          </p:cNvPr>
          <p:cNvSpPr txBox="1"/>
          <p:nvPr/>
        </p:nvSpPr>
        <p:spPr>
          <a:xfrm>
            <a:off x="495300" y="4577908"/>
            <a:ext cx="6096000" cy="1477328"/>
          </a:xfrm>
          <a:prstGeom prst="rect">
            <a:avLst/>
          </a:prstGeom>
          <a:noFill/>
        </p:spPr>
        <p:txBody>
          <a:bodyPr wrap="square">
            <a:spAutoFit/>
          </a:bodyPr>
          <a:lstStyle/>
          <a:p>
            <a:r>
              <a:rPr lang="en-US" dirty="0">
                <a:effectLst/>
                <a:latin typeface="Helvetica Neue" panose="02000503000000020004" pitchFamily="2" charset="0"/>
              </a:rPr>
              <a:t>LR represents how far from the line of coin-flips a test is. </a:t>
            </a:r>
          </a:p>
          <a:p>
            <a:r>
              <a:rPr lang="en-US" dirty="0">
                <a:latin typeface="Helvetica Neue" panose="02000503000000020004" pitchFamily="2" charset="0"/>
              </a:rPr>
              <a:t>Further from the line is always better. </a:t>
            </a:r>
          </a:p>
          <a:p>
            <a:r>
              <a:rPr lang="en-US" dirty="0">
                <a:latin typeface="Helvetica Neue" panose="02000503000000020004" pitchFamily="2" charset="0"/>
              </a:rPr>
              <a:t>	LR = proper scoring rule</a:t>
            </a:r>
          </a:p>
          <a:p>
            <a:r>
              <a:rPr lang="en-US" dirty="0">
                <a:latin typeface="Helvetica Neue" panose="02000503000000020004" pitchFamily="2" charset="0"/>
              </a:rPr>
              <a:t>Higher or more leftward is NOT always better</a:t>
            </a:r>
          </a:p>
          <a:p>
            <a:r>
              <a:rPr lang="en-US" dirty="0">
                <a:latin typeface="Helvetica Neue" panose="02000503000000020004" pitchFamily="2" charset="0"/>
              </a:rPr>
              <a:t>	Se </a:t>
            </a:r>
            <a:r>
              <a:rPr lang="en-US" dirty="0" err="1">
                <a:latin typeface="Helvetica Neue" panose="02000503000000020004" pitchFamily="2" charset="0"/>
              </a:rPr>
              <a:t>Sp</a:t>
            </a:r>
            <a:r>
              <a:rPr lang="en-US" dirty="0">
                <a:latin typeface="Helvetica Neue" panose="02000503000000020004" pitchFamily="2" charset="0"/>
              </a:rPr>
              <a:t> = not a proper scoring rule</a:t>
            </a:r>
            <a:endParaRPr lang="en-US" dirty="0"/>
          </a:p>
        </p:txBody>
      </p:sp>
    </p:spTree>
    <p:extLst>
      <p:ext uri="{BB962C8B-B14F-4D97-AF65-F5344CB8AC3E}">
        <p14:creationId xmlns:p14="http://schemas.microsoft.com/office/powerpoint/2010/main" val="239278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050F-5688-231B-8734-40CFA91574B3}"/>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A8829938-2B55-5931-0AFA-306CC8FDB919}"/>
              </a:ext>
            </a:extLst>
          </p:cNvPr>
          <p:cNvSpPr>
            <a:spLocks noGrp="1"/>
          </p:cNvSpPr>
          <p:nvPr>
            <p:ph idx="1"/>
          </p:nvPr>
        </p:nvSpPr>
        <p:spPr/>
        <p:txBody>
          <a:bodyPr>
            <a:normAutofit fontScale="92500" lnSpcReduction="20000"/>
          </a:bodyPr>
          <a:lstStyle/>
          <a:p>
            <a:pPr marL="0" indent="0">
              <a:buNone/>
            </a:pPr>
            <a:r>
              <a:rPr lang="en-US" dirty="0">
                <a:effectLst/>
                <a:latin typeface="Helvetica Neue" panose="02000503000000020004" pitchFamily="2" charset="0"/>
              </a:rPr>
              <a:t>Question: your intern says that “MRSA nasal swab is a good test at ruling out MRSA pneumonia.” You are feeling extra pedantic today, insisting only on the most truthful statements. Which of the following is true?</a:t>
            </a:r>
          </a:p>
          <a:p>
            <a:r>
              <a:rPr lang="en-US" dirty="0">
                <a:effectLst/>
                <a:latin typeface="Helvetica Neue" panose="02000503000000020004" pitchFamily="2" charset="0"/>
              </a:rPr>
              <a:t>MRSA nasal swab is a good test at ruling out disease because it has a high specificity</a:t>
            </a:r>
          </a:p>
          <a:p>
            <a:r>
              <a:rPr lang="en-US" dirty="0">
                <a:effectLst/>
                <a:latin typeface="Helvetica Neue" panose="02000503000000020004" pitchFamily="2" charset="0"/>
              </a:rPr>
              <a:t>MRSA nasal swab is a good test at ruling out disease because it has a high sensitivity</a:t>
            </a:r>
          </a:p>
          <a:p>
            <a:r>
              <a:rPr lang="en-US" b="1" dirty="0">
                <a:effectLst/>
                <a:latin typeface="Helvetica Neue" panose="02000503000000020004" pitchFamily="2" charset="0"/>
              </a:rPr>
              <a:t>MRSA nasal swab is not a good test, but can still be usefu</a:t>
            </a:r>
            <a:r>
              <a:rPr lang="en-US" b="1" dirty="0">
                <a:latin typeface="Helvetica Neue" panose="02000503000000020004" pitchFamily="2" charset="0"/>
              </a:rPr>
              <a:t>l: </a:t>
            </a:r>
            <a:r>
              <a:rPr lang="en-US" dirty="0">
                <a:effectLst/>
                <a:latin typeface="Helvetica Neue" panose="02000503000000020004" pitchFamily="2" charset="0"/>
              </a:rPr>
              <a:t>when MRSA pneumonia is unlikely but not so unlikely we can ignore it.</a:t>
            </a:r>
          </a:p>
          <a:p>
            <a:r>
              <a:rPr lang="en-US" b="1" dirty="0">
                <a:effectLst/>
                <a:latin typeface="Helvetica Neue" panose="02000503000000020004" pitchFamily="2" charset="0"/>
              </a:rPr>
              <a:t>Ugh. Sensitivity and specificity? These metrics are confusing. </a:t>
            </a: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2944837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0FF3-FF1C-72EB-6882-3E4793A734D0}"/>
              </a:ext>
            </a:extLst>
          </p:cNvPr>
          <p:cNvSpPr>
            <a:spLocks noGrp="1"/>
          </p:cNvSpPr>
          <p:nvPr>
            <p:ph type="title"/>
          </p:nvPr>
        </p:nvSpPr>
        <p:spPr/>
        <p:txBody>
          <a:bodyPr/>
          <a:lstStyle/>
          <a:p>
            <a:r>
              <a:rPr lang="en-US" dirty="0"/>
              <a:t>Test for comprehension</a:t>
            </a:r>
          </a:p>
        </p:txBody>
      </p:sp>
      <p:sp>
        <p:nvSpPr>
          <p:cNvPr id="3" name="Content Placeholder 2">
            <a:extLst>
              <a:ext uri="{FF2B5EF4-FFF2-40B4-BE49-F238E27FC236}">
                <a16:creationId xmlns:a16="http://schemas.microsoft.com/office/drawing/2014/main" id="{4BAE3C5D-C205-F2E8-427C-C53B26830793}"/>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366DDC11-F3C0-8080-DFC5-612D10C85B9F}"/>
              </a:ext>
            </a:extLst>
          </p:cNvPr>
          <p:cNvSpPr txBox="1"/>
          <p:nvPr/>
        </p:nvSpPr>
        <p:spPr>
          <a:xfrm>
            <a:off x="3048000" y="2832846"/>
            <a:ext cx="6096000" cy="1200329"/>
          </a:xfrm>
          <a:prstGeom prst="rect">
            <a:avLst/>
          </a:prstGeom>
          <a:noFill/>
        </p:spPr>
        <p:txBody>
          <a:bodyPr wrap="square">
            <a:spAutoFit/>
          </a:bodyPr>
          <a:lstStyle/>
          <a:p>
            <a:r>
              <a:rPr lang="en-US" dirty="0">
                <a:effectLst/>
                <a:latin typeface="Helvetica Neue" panose="02000503000000020004" pitchFamily="2" charset="0"/>
              </a:rPr>
              <a:t>a.) se 85 </a:t>
            </a:r>
            <a:r>
              <a:rPr lang="en-US" dirty="0" err="1">
                <a:effectLst/>
                <a:latin typeface="Helvetica Neue" panose="02000503000000020004" pitchFamily="2" charset="0"/>
              </a:rPr>
              <a:t>sp</a:t>
            </a:r>
            <a:r>
              <a:rPr lang="en-US" dirty="0">
                <a:effectLst/>
                <a:latin typeface="Helvetica Neue" panose="02000503000000020004" pitchFamily="2" charset="0"/>
              </a:rPr>
              <a:t> 75 -&gt; +LR 2.83, -LR 0.20</a:t>
            </a:r>
          </a:p>
          <a:p>
            <a:r>
              <a:rPr lang="en-US" dirty="0">
                <a:effectLst/>
                <a:latin typeface="Helvetica Neue" panose="02000503000000020004" pitchFamily="2" charset="0"/>
              </a:rPr>
              <a:t>b.) se 90 </a:t>
            </a:r>
            <a:r>
              <a:rPr lang="en-US" dirty="0" err="1">
                <a:effectLst/>
                <a:latin typeface="Helvetica Neue" panose="02000503000000020004" pitchFamily="2" charset="0"/>
              </a:rPr>
              <a:t>sp</a:t>
            </a:r>
            <a:r>
              <a:rPr lang="en-US" dirty="0">
                <a:effectLst/>
                <a:latin typeface="Helvetica Neue" panose="02000503000000020004" pitchFamily="2" charset="0"/>
              </a:rPr>
              <a:t> 50 -&gt; +LR 1.8, -LR 0.20 </a:t>
            </a:r>
          </a:p>
          <a:p>
            <a:r>
              <a:rPr lang="en-US" dirty="0">
                <a:effectLst/>
                <a:latin typeface="Helvetica Neue" panose="02000503000000020004" pitchFamily="2" charset="0"/>
              </a:rPr>
              <a:t>c.) Se 95 </a:t>
            </a:r>
            <a:r>
              <a:rPr lang="en-US" dirty="0" err="1">
                <a:effectLst/>
                <a:latin typeface="Helvetica Neue" panose="02000503000000020004" pitchFamily="2" charset="0"/>
              </a:rPr>
              <a:t>sp</a:t>
            </a:r>
            <a:r>
              <a:rPr lang="en-US" dirty="0">
                <a:effectLst/>
                <a:latin typeface="Helvetica Neue" panose="02000503000000020004" pitchFamily="2" charset="0"/>
              </a:rPr>
              <a:t> 25 -&gt; +LR 1.27, -LR 0.20 </a:t>
            </a:r>
          </a:p>
          <a:p>
            <a:r>
              <a:rPr lang="en-US" dirty="0">
                <a:effectLst/>
                <a:latin typeface="Helvetica Neue" panose="02000503000000020004" pitchFamily="2" charset="0"/>
              </a:rPr>
              <a:t>https://</a:t>
            </a:r>
            <a:r>
              <a:rPr lang="en-US" dirty="0" err="1">
                <a:effectLst/>
                <a:latin typeface="Helvetica Neue" panose="02000503000000020004" pitchFamily="2" charset="0"/>
              </a:rPr>
              <a:t>calculator.testingwisely.com</a:t>
            </a:r>
            <a:r>
              <a:rPr lang="en-US" dirty="0">
                <a:effectLst/>
                <a:latin typeface="Helvetica Neue" panose="02000503000000020004" pitchFamily="2" charset="0"/>
              </a:rPr>
              <a:t>/playground</a:t>
            </a:r>
            <a:endParaRPr lang="en-US" dirty="0"/>
          </a:p>
        </p:txBody>
      </p:sp>
    </p:spTree>
    <p:extLst>
      <p:ext uri="{BB962C8B-B14F-4D97-AF65-F5344CB8AC3E}">
        <p14:creationId xmlns:p14="http://schemas.microsoft.com/office/powerpoint/2010/main" val="2154786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F250-3724-EC26-398E-62A3358D1784}"/>
              </a:ext>
            </a:extLst>
          </p:cNvPr>
          <p:cNvSpPr>
            <a:spLocks noGrp="1"/>
          </p:cNvSpPr>
          <p:nvPr>
            <p:ph type="title"/>
          </p:nvPr>
        </p:nvSpPr>
        <p:spPr/>
        <p:txBody>
          <a:bodyPr>
            <a:normAutofit fontScale="90000"/>
          </a:bodyPr>
          <a:lstStyle/>
          <a:p>
            <a:r>
              <a:rPr lang="en-US" dirty="0"/>
              <a:t>A 55F who is a nurse comes in with sepsis and chest pain, a RUL infiltrate that is cavitating in XR. </a:t>
            </a:r>
          </a:p>
        </p:txBody>
      </p:sp>
      <p:sp>
        <p:nvSpPr>
          <p:cNvPr id="3" name="Content Placeholder 2">
            <a:extLst>
              <a:ext uri="{FF2B5EF4-FFF2-40B4-BE49-F238E27FC236}">
                <a16:creationId xmlns:a16="http://schemas.microsoft.com/office/drawing/2014/main" id="{0D80EAA1-8DB4-3340-830B-21566213AE4E}"/>
              </a:ext>
            </a:extLst>
          </p:cNvPr>
          <p:cNvSpPr>
            <a:spLocks noGrp="1"/>
          </p:cNvSpPr>
          <p:nvPr>
            <p:ph idx="1"/>
          </p:nvPr>
        </p:nvSpPr>
        <p:spPr/>
        <p:txBody>
          <a:bodyPr>
            <a:normAutofit fontScale="92500"/>
          </a:bodyPr>
          <a:lstStyle/>
          <a:p>
            <a:r>
              <a:rPr lang="en-US" dirty="0"/>
              <a:t>Blood cultures are received in the ER. She receives </a:t>
            </a:r>
            <a:r>
              <a:rPr lang="en-US" dirty="0" err="1"/>
              <a:t>Vanc</a:t>
            </a:r>
            <a:r>
              <a:rPr lang="en-US" dirty="0"/>
              <a:t>, Cefepime, and Azithromycin. </a:t>
            </a:r>
          </a:p>
          <a:p>
            <a:r>
              <a:rPr lang="en-US" dirty="0"/>
              <a:t>Blood and sputum cultures are collected. </a:t>
            </a:r>
            <a:r>
              <a:rPr lang="en-US" b="1" dirty="0"/>
              <a:t>MRSA nasal swab is obtained and negative</a:t>
            </a:r>
            <a:r>
              <a:rPr lang="en-US" dirty="0"/>
              <a:t>. Influenza A is positive. </a:t>
            </a:r>
          </a:p>
          <a:p>
            <a:r>
              <a:rPr lang="en-US" dirty="0"/>
              <a:t>She says she’s been sick for a week, thought she was doing better then worsened. </a:t>
            </a:r>
          </a:p>
          <a:p>
            <a:r>
              <a:rPr lang="en-US" dirty="0"/>
              <a:t>Pulmonary is consulted to help 12h after admission. CT is recommended confirms what looks to be a necrotizing pneumonia, no evidence of a lesion. Some ipsilateral LAD. No underlying lung disease.</a:t>
            </a:r>
          </a:p>
          <a:p>
            <a:r>
              <a:rPr lang="en-US" b="1" dirty="0"/>
              <a:t>Do you advise the team to stop vancomycin?</a:t>
            </a:r>
          </a:p>
        </p:txBody>
      </p:sp>
    </p:spTree>
    <p:extLst>
      <p:ext uri="{BB962C8B-B14F-4D97-AF65-F5344CB8AC3E}">
        <p14:creationId xmlns:p14="http://schemas.microsoft.com/office/powerpoint/2010/main" val="2901179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BA2F-8985-5F35-44DD-FA96EB936E72}"/>
              </a:ext>
            </a:extLst>
          </p:cNvPr>
          <p:cNvSpPr>
            <a:spLocks noGrp="1"/>
          </p:cNvSpPr>
          <p:nvPr>
            <p:ph type="title"/>
          </p:nvPr>
        </p:nvSpPr>
        <p:spPr/>
        <p:txBody>
          <a:bodyPr/>
          <a:lstStyle/>
          <a:p>
            <a:r>
              <a:rPr lang="en-US" dirty="0"/>
              <a:t>CME:</a:t>
            </a:r>
          </a:p>
        </p:txBody>
      </p:sp>
      <p:sp>
        <p:nvSpPr>
          <p:cNvPr id="3" name="Content Placeholder 2">
            <a:extLst>
              <a:ext uri="{FF2B5EF4-FFF2-40B4-BE49-F238E27FC236}">
                <a16:creationId xmlns:a16="http://schemas.microsoft.com/office/drawing/2014/main" id="{93124D12-33B8-E808-31B5-B225D16E4FB9}"/>
              </a:ext>
            </a:extLst>
          </p:cNvPr>
          <p:cNvSpPr>
            <a:spLocks noGrp="1"/>
          </p:cNvSpPr>
          <p:nvPr>
            <p:ph idx="1"/>
          </p:nvPr>
        </p:nvSpPr>
        <p:spPr/>
        <p:txBody>
          <a:bodyPr>
            <a:normAutofit lnSpcReduction="10000"/>
          </a:bodyPr>
          <a:lstStyle/>
          <a:p>
            <a:pPr marL="0" indent="0">
              <a:buNone/>
            </a:pPr>
            <a:r>
              <a:rPr lang="en-US" dirty="0">
                <a:effectLst/>
                <a:latin typeface="Helvetica Neue" panose="02000503000000020004" pitchFamily="2" charset="0"/>
              </a:rPr>
              <a:t>Question: your intern says that “MRSA nasal swab is a good test at ruling out MRSA pneumonia.” You are feeling extra pedantic today, insisting only on the most truthful statements. Which of the following is true?</a:t>
            </a:r>
          </a:p>
          <a:p>
            <a:r>
              <a:rPr lang="en-US" dirty="0">
                <a:effectLst/>
                <a:latin typeface="Helvetica Neue" panose="02000503000000020004" pitchFamily="2" charset="0"/>
              </a:rPr>
              <a:t>MRSA nasal swab is a good test at ruling out disease because it has a high specificity</a:t>
            </a:r>
          </a:p>
          <a:p>
            <a:r>
              <a:rPr lang="en-US" dirty="0">
                <a:effectLst/>
                <a:latin typeface="Helvetica Neue" panose="02000503000000020004" pitchFamily="2" charset="0"/>
              </a:rPr>
              <a:t>MRSA nasal swab is a good test at ruling out disease because it has a high sensitivity</a:t>
            </a:r>
          </a:p>
          <a:p>
            <a:r>
              <a:rPr lang="en-US" dirty="0">
                <a:effectLst/>
                <a:latin typeface="Helvetica Neue" panose="02000503000000020004" pitchFamily="2" charset="0"/>
              </a:rPr>
              <a:t>MRSA nasal swab is not a good test, but can still be useful.  </a:t>
            </a:r>
          </a:p>
          <a:p>
            <a:r>
              <a:rPr lang="en-US" dirty="0">
                <a:effectLst/>
                <a:latin typeface="Helvetica Neue" panose="02000503000000020004" pitchFamily="2" charset="0"/>
              </a:rPr>
              <a:t>Ugh. Sensitivity and specificity? These metrics are confusing. </a:t>
            </a:r>
          </a:p>
          <a:p>
            <a:endParaRPr lang="en-US" dirty="0"/>
          </a:p>
        </p:txBody>
      </p:sp>
    </p:spTree>
    <p:extLst>
      <p:ext uri="{BB962C8B-B14F-4D97-AF65-F5344CB8AC3E}">
        <p14:creationId xmlns:p14="http://schemas.microsoft.com/office/powerpoint/2010/main" val="2535789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050F-5688-231B-8734-40CFA91574B3}"/>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A8829938-2B55-5931-0AFA-306CC8FDB919}"/>
              </a:ext>
            </a:extLst>
          </p:cNvPr>
          <p:cNvSpPr>
            <a:spLocks noGrp="1"/>
          </p:cNvSpPr>
          <p:nvPr>
            <p:ph idx="1"/>
          </p:nvPr>
        </p:nvSpPr>
        <p:spPr/>
        <p:txBody>
          <a:bodyPr>
            <a:normAutofit fontScale="92500" lnSpcReduction="20000"/>
          </a:bodyPr>
          <a:lstStyle/>
          <a:p>
            <a:pPr marL="0" indent="0">
              <a:buNone/>
            </a:pPr>
            <a:r>
              <a:rPr lang="en-US" dirty="0">
                <a:effectLst/>
                <a:latin typeface="Helvetica Neue" panose="02000503000000020004" pitchFamily="2" charset="0"/>
              </a:rPr>
              <a:t>Question: your intern says that “MRSA nasal swab is a good test at ruling out MRSA pneumonia.” You are feeling extra pedantic today, insisting only on the most truthful statements. Which of the following is true?</a:t>
            </a:r>
          </a:p>
          <a:p>
            <a:r>
              <a:rPr lang="en-US" dirty="0">
                <a:effectLst/>
                <a:latin typeface="Helvetica Neue" panose="02000503000000020004" pitchFamily="2" charset="0"/>
              </a:rPr>
              <a:t>MRSA nasal swab is a good test at ruling out disease because it has a high specificity</a:t>
            </a:r>
          </a:p>
          <a:p>
            <a:r>
              <a:rPr lang="en-US" dirty="0">
                <a:effectLst/>
                <a:latin typeface="Helvetica Neue" panose="02000503000000020004" pitchFamily="2" charset="0"/>
              </a:rPr>
              <a:t>MRSA nasal swab is a good test at ruling out disease because it has a high sensitivity</a:t>
            </a:r>
          </a:p>
          <a:p>
            <a:r>
              <a:rPr lang="en-US" b="1" dirty="0">
                <a:effectLst/>
                <a:latin typeface="Helvetica Neue" panose="02000503000000020004" pitchFamily="2" charset="0"/>
              </a:rPr>
              <a:t>MRSA nasal swab is not a good test, but can still be usefu</a:t>
            </a:r>
            <a:r>
              <a:rPr lang="en-US" b="1" dirty="0">
                <a:latin typeface="Helvetica Neue" panose="02000503000000020004" pitchFamily="2" charset="0"/>
              </a:rPr>
              <a:t>l: </a:t>
            </a:r>
            <a:r>
              <a:rPr lang="en-US" dirty="0">
                <a:effectLst/>
                <a:latin typeface="Helvetica Neue" panose="02000503000000020004" pitchFamily="2" charset="0"/>
              </a:rPr>
              <a:t>when MRSA pneumonia is unlikely but not so unlikely we can ignore it.</a:t>
            </a:r>
          </a:p>
          <a:p>
            <a:r>
              <a:rPr lang="en-US" b="1" dirty="0">
                <a:effectLst/>
                <a:latin typeface="Helvetica Neue" panose="02000503000000020004" pitchFamily="2" charset="0"/>
              </a:rPr>
              <a:t>Ugh. Sensitivity and specificity? These metrics are confusing. </a:t>
            </a: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3912023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314F-BAAC-C580-767A-A22C53AC7425}"/>
              </a:ext>
            </a:extLst>
          </p:cNvPr>
          <p:cNvSpPr>
            <a:spLocks noGrp="1"/>
          </p:cNvSpPr>
          <p:nvPr>
            <p:ph type="title"/>
          </p:nvPr>
        </p:nvSpPr>
        <p:spPr/>
        <p:txBody>
          <a:bodyPr/>
          <a:lstStyle/>
          <a:p>
            <a:r>
              <a:rPr lang="en-US" dirty="0"/>
              <a:t>SRMA of MRSA nasal swab. Also VA study?</a:t>
            </a:r>
          </a:p>
        </p:txBody>
      </p:sp>
      <p:sp>
        <p:nvSpPr>
          <p:cNvPr id="3" name="Content Placeholder 2">
            <a:extLst>
              <a:ext uri="{FF2B5EF4-FFF2-40B4-BE49-F238E27FC236}">
                <a16:creationId xmlns:a16="http://schemas.microsoft.com/office/drawing/2014/main" id="{8BE0D384-3333-E9AA-BD4C-3B1E44B1C099}"/>
              </a:ext>
            </a:extLst>
          </p:cNvPr>
          <p:cNvSpPr>
            <a:spLocks noGrp="1"/>
          </p:cNvSpPr>
          <p:nvPr>
            <p:ph idx="1"/>
          </p:nvPr>
        </p:nvSpPr>
        <p:spPr/>
        <p:txBody>
          <a:bodyPr/>
          <a:lstStyle/>
          <a:p>
            <a:r>
              <a:rPr lang="en-US" dirty="0"/>
              <a:t>Do they make errors about the distribution of covariates? </a:t>
            </a:r>
          </a:p>
          <a:p>
            <a:endParaRPr lang="en-US" dirty="0"/>
          </a:p>
          <a:p>
            <a:r>
              <a:rPr lang="en-US" dirty="0">
                <a:hlinkClick r:id="rId2"/>
              </a:rPr>
              <a:t>https://pubmed.ncbi.nlm.nih.gov/29340593/</a:t>
            </a:r>
            <a:r>
              <a:rPr lang="en-US" dirty="0"/>
              <a:t> </a:t>
            </a:r>
          </a:p>
          <a:p>
            <a:endParaRPr lang="en-US" dirty="0"/>
          </a:p>
        </p:txBody>
      </p:sp>
    </p:spTree>
    <p:extLst>
      <p:ext uri="{BB962C8B-B14F-4D97-AF65-F5344CB8AC3E}">
        <p14:creationId xmlns:p14="http://schemas.microsoft.com/office/powerpoint/2010/main" val="1760222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2A099-B557-E1E1-02AD-4B54F789C0CE}"/>
              </a:ext>
            </a:extLst>
          </p:cNvPr>
          <p:cNvSpPr>
            <a:spLocks noGrp="1"/>
          </p:cNvSpPr>
          <p:nvPr>
            <p:ph type="title"/>
          </p:nvPr>
        </p:nvSpPr>
        <p:spPr/>
        <p:txBody>
          <a:bodyPr/>
          <a:lstStyle/>
          <a:p>
            <a:r>
              <a:rPr lang="en-US" dirty="0"/>
              <a:t>Returning to our case: </a:t>
            </a:r>
          </a:p>
        </p:txBody>
      </p:sp>
      <p:sp>
        <p:nvSpPr>
          <p:cNvPr id="3" name="Content Placeholder 2">
            <a:extLst>
              <a:ext uri="{FF2B5EF4-FFF2-40B4-BE49-F238E27FC236}">
                <a16:creationId xmlns:a16="http://schemas.microsoft.com/office/drawing/2014/main" id="{28F91B90-6741-740E-6FD3-3471612B2182}"/>
              </a:ext>
            </a:extLst>
          </p:cNvPr>
          <p:cNvSpPr>
            <a:spLocks noGrp="1"/>
          </p:cNvSpPr>
          <p:nvPr>
            <p:ph idx="1"/>
          </p:nvPr>
        </p:nvSpPr>
        <p:spPr/>
        <p:txBody>
          <a:bodyPr/>
          <a:lstStyle/>
          <a:p>
            <a:r>
              <a:rPr lang="en-US" dirty="0"/>
              <a:t>Healthcare exposure and cavitary component are both risk factors for MRSA pneumonia</a:t>
            </a:r>
          </a:p>
        </p:txBody>
      </p:sp>
      <p:pic>
        <p:nvPicPr>
          <p:cNvPr id="4" name="Picture 3">
            <a:extLst>
              <a:ext uri="{FF2B5EF4-FFF2-40B4-BE49-F238E27FC236}">
                <a16:creationId xmlns:a16="http://schemas.microsoft.com/office/drawing/2014/main" id="{D2CB4AD2-3931-5B3C-CC7F-1E47EF0D1433}"/>
              </a:ext>
            </a:extLst>
          </p:cNvPr>
          <p:cNvPicPr>
            <a:picLocks noChangeAspect="1"/>
          </p:cNvPicPr>
          <p:nvPr/>
        </p:nvPicPr>
        <p:blipFill>
          <a:blip r:embed="rId3"/>
          <a:stretch>
            <a:fillRect/>
          </a:stretch>
        </p:blipFill>
        <p:spPr>
          <a:xfrm>
            <a:off x="2209800" y="373231"/>
            <a:ext cx="7772400" cy="6111538"/>
          </a:xfrm>
          <a:prstGeom prst="rect">
            <a:avLst/>
          </a:prstGeom>
        </p:spPr>
      </p:pic>
    </p:spTree>
    <p:extLst>
      <p:ext uri="{BB962C8B-B14F-4D97-AF65-F5344CB8AC3E}">
        <p14:creationId xmlns:p14="http://schemas.microsoft.com/office/powerpoint/2010/main" val="2331774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5AE6-26B8-68AD-4F32-15CCEE222D7F}"/>
              </a:ext>
            </a:extLst>
          </p:cNvPr>
          <p:cNvSpPr>
            <a:spLocks noGrp="1"/>
          </p:cNvSpPr>
          <p:nvPr>
            <p:ph type="title"/>
          </p:nvPr>
        </p:nvSpPr>
        <p:spPr/>
        <p:txBody>
          <a:bodyPr/>
          <a:lstStyle/>
          <a:p>
            <a:r>
              <a:rPr lang="en-US" dirty="0"/>
              <a:t>Say you take my advice…</a:t>
            </a:r>
          </a:p>
        </p:txBody>
      </p:sp>
      <p:sp>
        <p:nvSpPr>
          <p:cNvPr id="3" name="Content Placeholder 2">
            <a:extLst>
              <a:ext uri="{FF2B5EF4-FFF2-40B4-BE49-F238E27FC236}">
                <a16:creationId xmlns:a16="http://schemas.microsoft.com/office/drawing/2014/main" id="{F5817596-6A21-82C2-05E1-5C7F93A6299C}"/>
              </a:ext>
            </a:extLst>
          </p:cNvPr>
          <p:cNvSpPr>
            <a:spLocks noGrp="1"/>
          </p:cNvSpPr>
          <p:nvPr>
            <p:ph idx="1"/>
          </p:nvPr>
        </p:nvSpPr>
        <p:spPr/>
        <p:txBody>
          <a:bodyPr/>
          <a:lstStyle/>
          <a:p>
            <a:r>
              <a:rPr lang="en-US" dirty="0"/>
              <a:t>If you don’t take off </a:t>
            </a:r>
            <a:r>
              <a:rPr lang="en-US" dirty="0" err="1"/>
              <a:t>Vanc</a:t>
            </a:r>
            <a:r>
              <a:rPr lang="en-US" dirty="0"/>
              <a:t> and it ends up usually being not MRSA.. Will you question whether I was right? </a:t>
            </a:r>
          </a:p>
        </p:txBody>
      </p:sp>
    </p:spTree>
    <p:extLst>
      <p:ext uri="{BB962C8B-B14F-4D97-AF65-F5344CB8AC3E}">
        <p14:creationId xmlns:p14="http://schemas.microsoft.com/office/powerpoint/2010/main" val="176716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F8AB-3636-F398-BD55-3FC3E32B80C5}"/>
              </a:ext>
            </a:extLst>
          </p:cNvPr>
          <p:cNvSpPr>
            <a:spLocks noGrp="1"/>
          </p:cNvSpPr>
          <p:nvPr>
            <p:ph type="title"/>
          </p:nvPr>
        </p:nvSpPr>
        <p:spPr/>
        <p:txBody>
          <a:bodyPr/>
          <a:lstStyle/>
          <a:p>
            <a:r>
              <a:rPr lang="en-US" dirty="0"/>
              <a:t>2 common problems with Se and </a:t>
            </a:r>
            <a:r>
              <a:rPr lang="en-US" dirty="0" err="1"/>
              <a:t>Sp</a:t>
            </a:r>
            <a:r>
              <a:rPr lang="en-US" dirty="0"/>
              <a:t> estimates in practice: </a:t>
            </a:r>
          </a:p>
        </p:txBody>
      </p:sp>
      <p:sp>
        <p:nvSpPr>
          <p:cNvPr id="3" name="Content Placeholder 2">
            <a:extLst>
              <a:ext uri="{FF2B5EF4-FFF2-40B4-BE49-F238E27FC236}">
                <a16:creationId xmlns:a16="http://schemas.microsoft.com/office/drawing/2014/main" id="{95DE8FEB-63EC-F934-5EB7-595340E9E46A}"/>
              </a:ext>
            </a:extLst>
          </p:cNvPr>
          <p:cNvSpPr>
            <a:spLocks noGrp="1"/>
          </p:cNvSpPr>
          <p:nvPr>
            <p:ph idx="1"/>
          </p:nvPr>
        </p:nvSpPr>
        <p:spPr/>
        <p:txBody>
          <a:bodyPr/>
          <a:lstStyle/>
          <a:p>
            <a:r>
              <a:rPr lang="en-US" b="1" dirty="0"/>
              <a:t>Spectrum Bias</a:t>
            </a:r>
          </a:p>
          <a:p>
            <a:r>
              <a:rPr lang="en-US" b="1" dirty="0"/>
              <a:t>Case-control design</a:t>
            </a:r>
          </a:p>
        </p:txBody>
      </p:sp>
    </p:spTree>
    <p:extLst>
      <p:ext uri="{BB962C8B-B14F-4D97-AF65-F5344CB8AC3E}">
        <p14:creationId xmlns:p14="http://schemas.microsoft.com/office/powerpoint/2010/main" val="2485136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B78C3-EDA5-3810-F961-705391B308DB}"/>
              </a:ext>
            </a:extLst>
          </p:cNvPr>
          <p:cNvSpPr>
            <a:spLocks noGrp="1"/>
          </p:cNvSpPr>
          <p:nvPr>
            <p:ph type="title"/>
          </p:nvPr>
        </p:nvSpPr>
        <p:spPr>
          <a:xfrm>
            <a:off x="612648" y="365125"/>
            <a:ext cx="5295015" cy="2063808"/>
          </a:xfrm>
        </p:spPr>
        <p:txBody>
          <a:bodyPr anchor="b">
            <a:normAutofit/>
          </a:bodyPr>
          <a:lstStyle/>
          <a:p>
            <a:endParaRPr lang="en-US" sz="5400"/>
          </a:p>
        </p:txBody>
      </p:sp>
      <p:sp>
        <p:nvSpPr>
          <p:cNvPr id="22"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9">
            <a:extLst>
              <a:ext uri="{FF2B5EF4-FFF2-40B4-BE49-F238E27FC236}">
                <a16:creationId xmlns:a16="http://schemas.microsoft.com/office/drawing/2014/main" id="{B08CC867-C581-946A-A6D1-0F6FA3C4250A}"/>
              </a:ext>
            </a:extLst>
          </p:cNvPr>
          <p:cNvSpPr>
            <a:spLocks noGrp="1"/>
          </p:cNvSpPr>
          <p:nvPr>
            <p:ph idx="1"/>
          </p:nvPr>
        </p:nvSpPr>
        <p:spPr>
          <a:xfrm>
            <a:off x="612648" y="2908005"/>
            <a:ext cx="5295015" cy="3268957"/>
          </a:xfrm>
        </p:spPr>
        <p:txBody>
          <a:bodyPr>
            <a:normAutofit/>
          </a:bodyPr>
          <a:lstStyle/>
          <a:p>
            <a:endParaRPr lang="en-US" sz="2200"/>
          </a:p>
        </p:txBody>
      </p:sp>
      <p:pic>
        <p:nvPicPr>
          <p:cNvPr id="4" name="Content Placeholder 3">
            <a:extLst>
              <a:ext uri="{FF2B5EF4-FFF2-40B4-BE49-F238E27FC236}">
                <a16:creationId xmlns:a16="http://schemas.microsoft.com/office/drawing/2014/main" id="{58F5CFBD-1CF4-04E6-9B0E-42DF5DD2A554}"/>
              </a:ext>
            </a:extLst>
          </p:cNvPr>
          <p:cNvPicPr>
            <a:picLocks noChangeAspect="1"/>
          </p:cNvPicPr>
          <p:nvPr/>
        </p:nvPicPr>
        <p:blipFill>
          <a:blip r:embed="rId3"/>
          <a:stretch>
            <a:fillRect/>
          </a:stretch>
        </p:blipFill>
        <p:spPr>
          <a:xfrm>
            <a:off x="6699446" y="362384"/>
            <a:ext cx="1997507" cy="2884488"/>
          </a:xfrm>
          <a:prstGeom prst="rect">
            <a:avLst/>
          </a:prstGeom>
        </p:spPr>
      </p:pic>
      <p:pic>
        <p:nvPicPr>
          <p:cNvPr id="5" name="Picture 4">
            <a:extLst>
              <a:ext uri="{FF2B5EF4-FFF2-40B4-BE49-F238E27FC236}">
                <a16:creationId xmlns:a16="http://schemas.microsoft.com/office/drawing/2014/main" id="{96ECE2D6-54E2-4717-C7EA-00B6F9737C19}"/>
              </a:ext>
            </a:extLst>
          </p:cNvPr>
          <p:cNvPicPr>
            <a:picLocks noChangeAspect="1"/>
          </p:cNvPicPr>
          <p:nvPr/>
        </p:nvPicPr>
        <p:blipFill>
          <a:blip r:embed="rId4"/>
          <a:stretch>
            <a:fillRect/>
          </a:stretch>
        </p:blipFill>
        <p:spPr>
          <a:xfrm>
            <a:off x="9224328" y="851057"/>
            <a:ext cx="2603605" cy="1907140"/>
          </a:xfrm>
          <a:prstGeom prst="rect">
            <a:avLst/>
          </a:prstGeom>
        </p:spPr>
      </p:pic>
      <p:pic>
        <p:nvPicPr>
          <p:cNvPr id="6" name="Picture 5">
            <a:extLst>
              <a:ext uri="{FF2B5EF4-FFF2-40B4-BE49-F238E27FC236}">
                <a16:creationId xmlns:a16="http://schemas.microsoft.com/office/drawing/2014/main" id="{E37020FC-E129-8C16-C8AA-64877D7108F0}"/>
              </a:ext>
            </a:extLst>
          </p:cNvPr>
          <p:cNvPicPr>
            <a:picLocks noChangeAspect="1"/>
          </p:cNvPicPr>
          <p:nvPr/>
        </p:nvPicPr>
        <p:blipFill>
          <a:blip r:embed="rId5"/>
          <a:stretch>
            <a:fillRect/>
          </a:stretch>
        </p:blipFill>
        <p:spPr>
          <a:xfrm>
            <a:off x="6396397" y="3912196"/>
            <a:ext cx="5431536" cy="1778828"/>
          </a:xfrm>
          <a:prstGeom prst="rect">
            <a:avLst/>
          </a:prstGeom>
        </p:spPr>
      </p:pic>
    </p:spTree>
    <p:extLst>
      <p:ext uri="{BB962C8B-B14F-4D97-AF65-F5344CB8AC3E}">
        <p14:creationId xmlns:p14="http://schemas.microsoft.com/office/powerpoint/2010/main" val="2794352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2" name="Rectangle 1025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96FD5-59B0-6D11-12A8-FD5271058829}"/>
              </a:ext>
            </a:extLst>
          </p:cNvPr>
          <p:cNvSpPr>
            <a:spLocks noGrp="1"/>
          </p:cNvSpPr>
          <p:nvPr>
            <p:ph type="title"/>
          </p:nvPr>
        </p:nvSpPr>
        <p:spPr>
          <a:xfrm>
            <a:off x="838198" y="547815"/>
            <a:ext cx="5167185" cy="1680519"/>
          </a:xfrm>
        </p:spPr>
        <p:txBody>
          <a:bodyPr>
            <a:normAutofit/>
          </a:bodyPr>
          <a:lstStyle/>
          <a:p>
            <a:r>
              <a:rPr lang="en-US" sz="4000"/>
              <a:t>Case control studies for diagnostic tests</a:t>
            </a:r>
          </a:p>
        </p:txBody>
      </p:sp>
      <p:sp>
        <p:nvSpPr>
          <p:cNvPr id="3" name="Content Placeholder 2">
            <a:extLst>
              <a:ext uri="{FF2B5EF4-FFF2-40B4-BE49-F238E27FC236}">
                <a16:creationId xmlns:a16="http://schemas.microsoft.com/office/drawing/2014/main" id="{3E0228F2-6087-919B-4A19-B1FB14B2297C}"/>
              </a:ext>
            </a:extLst>
          </p:cNvPr>
          <p:cNvSpPr>
            <a:spLocks noGrp="1"/>
          </p:cNvSpPr>
          <p:nvPr>
            <p:ph idx="1"/>
          </p:nvPr>
        </p:nvSpPr>
        <p:spPr>
          <a:xfrm>
            <a:off x="6186619" y="547815"/>
            <a:ext cx="5178960" cy="1680519"/>
          </a:xfrm>
        </p:spPr>
        <p:txBody>
          <a:bodyPr anchor="ctr">
            <a:normAutofit/>
          </a:bodyPr>
          <a:lstStyle/>
          <a:p>
            <a:r>
              <a:rPr lang="en-US" sz="700"/>
              <a:t>Take two groups of patients: healthy controls and patients with (clear cases) of the disease. Then you calculate the 2x2 table of each</a:t>
            </a:r>
          </a:p>
          <a:p>
            <a:endParaRPr lang="en-US" sz="700"/>
          </a:p>
          <a:p>
            <a:r>
              <a:rPr lang="en-US" sz="700"/>
              <a:t>Excludes many patients who would be more prone to false positives and false negatives. </a:t>
            </a:r>
          </a:p>
          <a:p>
            <a:pPr lvl="1"/>
            <a:r>
              <a:rPr lang="en-US" sz="700"/>
              <a:t>People with milder disease (sensitivity increases if there is any comofbidity that increases severity in the population)</a:t>
            </a:r>
          </a:p>
          <a:p>
            <a:pPr lvl="2"/>
            <a:r>
              <a:rPr lang="en-US" sz="700"/>
              <a:t>Consider: EKG stress test is more sensitive in older patients, men, and those w more vessel dz</a:t>
            </a:r>
          </a:p>
          <a:p>
            <a:pPr lvl="1"/>
            <a:r>
              <a:rPr lang="en-US" sz="700"/>
              <a:t>People with alternative conditions</a:t>
            </a:r>
          </a:p>
          <a:p>
            <a:r>
              <a:rPr lang="en-US" sz="700"/>
              <a:t>When we use tests, we ALWAYS use them where either the patient is ill with the disease in question, or the are ill with another disease. (Healthy isn’t a comparator)</a:t>
            </a:r>
          </a:p>
        </p:txBody>
      </p:sp>
      <p:pic>
        <p:nvPicPr>
          <p:cNvPr id="10242" name="Picture 2" descr="Image">
            <a:extLst>
              <a:ext uri="{FF2B5EF4-FFF2-40B4-BE49-F238E27FC236}">
                <a16:creationId xmlns:a16="http://schemas.microsoft.com/office/drawing/2014/main" id="{1FF3B427-12A5-7743-A29C-07EE6D310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535"/>
          <a:stretch/>
        </p:blipFill>
        <p:spPr bwMode="auto">
          <a:xfrm>
            <a:off x="838198" y="2508498"/>
            <a:ext cx="5167185" cy="353799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99EF9736-2924-E37D-D6E8-388CF6D225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8394" y="2488359"/>
            <a:ext cx="5167185" cy="35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3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7FF8797-F484-7CA7-E4CF-BF984856F56A}"/>
              </a:ext>
            </a:extLst>
          </p:cNvPr>
          <p:cNvSpPr>
            <a:spLocks noGrp="1"/>
          </p:cNvSpPr>
          <p:nvPr>
            <p:ph type="title"/>
          </p:nvPr>
        </p:nvSpPr>
        <p:spPr>
          <a:xfrm>
            <a:off x="838200" y="448721"/>
            <a:ext cx="4707671" cy="1225650"/>
          </a:xfrm>
        </p:spPr>
        <p:txBody>
          <a:bodyPr anchor="b">
            <a:normAutofit/>
          </a:bodyPr>
          <a:lstStyle/>
          <a:p>
            <a:br>
              <a:rPr lang="en-US" sz="3800">
                <a:solidFill>
                  <a:schemeClr val="bg1"/>
                </a:solidFill>
              </a:rPr>
            </a:br>
            <a:endParaRPr lang="en-US" sz="3800">
              <a:solidFill>
                <a:schemeClr val="bg1"/>
              </a:solidFill>
            </a:endParaRPr>
          </a:p>
        </p:txBody>
      </p:sp>
      <p:cxnSp>
        <p:nvCxnSpPr>
          <p:cNvPr id="1035" name="Straight Connector 103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5D493A-463D-B085-C42E-B1FD633FD5FC}"/>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A history of risk (which is therefore, a history of probability and consequence)</a:t>
            </a:r>
          </a:p>
          <a:p>
            <a:endParaRPr lang="en-US" sz="2000" dirty="0">
              <a:solidFill>
                <a:schemeClr val="bg1"/>
              </a:solidFill>
            </a:endParaRPr>
          </a:p>
          <a:p>
            <a:r>
              <a:rPr lang="en-US" sz="2000" dirty="0">
                <a:solidFill>
                  <a:schemeClr val="bg1"/>
                </a:solidFill>
              </a:rPr>
              <a:t>Let’s take an analogous approach and build up “test characteristics” from the start</a:t>
            </a:r>
          </a:p>
        </p:txBody>
      </p:sp>
      <p:cxnSp>
        <p:nvCxnSpPr>
          <p:cNvPr id="1037" name="Straight Connector 103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Against Gods Remarkable Story by Bernstein Peter, Hardcover - AbeBooks">
            <a:extLst>
              <a:ext uri="{FF2B5EF4-FFF2-40B4-BE49-F238E27FC236}">
                <a16:creationId xmlns:a16="http://schemas.microsoft.com/office/drawing/2014/main" id="{AEE20FC3-F02B-CFA8-7984-DED6476E5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2" r="8492" b="2"/>
          <a:stretch/>
        </p:blipFill>
        <p:spPr bwMode="auto">
          <a:xfrm rot="5400000">
            <a:off x="5929726" y="595726"/>
            <a:ext cx="6858000" cy="566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58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EA59-2216-510A-CA71-D3F595EE80F5}"/>
              </a:ext>
            </a:extLst>
          </p:cNvPr>
          <p:cNvSpPr>
            <a:spLocks noGrp="1"/>
          </p:cNvSpPr>
          <p:nvPr>
            <p:ph type="title"/>
          </p:nvPr>
        </p:nvSpPr>
        <p:spPr/>
        <p:txBody>
          <a:bodyPr/>
          <a:lstStyle/>
          <a:p>
            <a:r>
              <a:rPr lang="en-US" dirty="0"/>
              <a:t>Test your learning: </a:t>
            </a:r>
          </a:p>
        </p:txBody>
      </p:sp>
      <p:sp>
        <p:nvSpPr>
          <p:cNvPr id="3" name="Content Placeholder 2">
            <a:extLst>
              <a:ext uri="{FF2B5EF4-FFF2-40B4-BE49-F238E27FC236}">
                <a16:creationId xmlns:a16="http://schemas.microsoft.com/office/drawing/2014/main" id="{E81FEAC5-B57E-2F01-5FED-3392800E17D1}"/>
              </a:ext>
            </a:extLst>
          </p:cNvPr>
          <p:cNvSpPr>
            <a:spLocks noGrp="1"/>
          </p:cNvSpPr>
          <p:nvPr>
            <p:ph idx="1"/>
          </p:nvPr>
        </p:nvSpPr>
        <p:spPr/>
        <p:txBody>
          <a:bodyPr/>
          <a:lstStyle/>
          <a:p>
            <a:pPr marL="0" indent="0">
              <a:buNone/>
            </a:pPr>
            <a:r>
              <a:rPr lang="en-US" dirty="0"/>
              <a:t>Can MRSA nasal swab rule out MRSA in sinus infections? Is it a better or worse test for MRSA in sinus and why?</a:t>
            </a:r>
          </a:p>
        </p:txBody>
      </p:sp>
    </p:spTree>
    <p:extLst>
      <p:ext uri="{BB962C8B-B14F-4D97-AF65-F5344CB8AC3E}">
        <p14:creationId xmlns:p14="http://schemas.microsoft.com/office/powerpoint/2010/main" val="3833167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2973-1106-C579-B42D-B1BDCA38F916}"/>
              </a:ext>
            </a:extLst>
          </p:cNvPr>
          <p:cNvSpPr>
            <a:spLocks noGrp="1"/>
          </p:cNvSpPr>
          <p:nvPr>
            <p:ph type="title"/>
          </p:nvPr>
        </p:nvSpPr>
        <p:spPr/>
        <p:txBody>
          <a:bodyPr/>
          <a:lstStyle/>
          <a:p>
            <a:r>
              <a:rPr lang="en-US" dirty="0"/>
              <a:t>Summary Points</a:t>
            </a:r>
          </a:p>
        </p:txBody>
      </p:sp>
      <p:sp>
        <p:nvSpPr>
          <p:cNvPr id="3" name="Content Placeholder 2">
            <a:extLst>
              <a:ext uri="{FF2B5EF4-FFF2-40B4-BE49-F238E27FC236}">
                <a16:creationId xmlns:a16="http://schemas.microsoft.com/office/drawing/2014/main" id="{D661CB87-B270-7C86-7ED8-EFC81CCEA484}"/>
              </a:ext>
            </a:extLst>
          </p:cNvPr>
          <p:cNvSpPr>
            <a:spLocks noGrp="1"/>
          </p:cNvSpPr>
          <p:nvPr>
            <p:ph idx="1"/>
          </p:nvPr>
        </p:nvSpPr>
        <p:spPr/>
        <p:txBody>
          <a:bodyPr>
            <a:normAutofit lnSpcReduction="10000"/>
          </a:bodyPr>
          <a:lstStyle/>
          <a:p>
            <a:r>
              <a:rPr lang="en-US" dirty="0"/>
              <a:t>Some tests are very informative while others are not: we need to represent this somehow. </a:t>
            </a:r>
          </a:p>
          <a:p>
            <a:r>
              <a:rPr lang="en-US" dirty="0"/>
              <a:t>Accuracy is misleading in imbalanced data, which is most of medicine.</a:t>
            </a:r>
          </a:p>
          <a:p>
            <a:r>
              <a:rPr lang="en-US" dirty="0"/>
              <a:t>Se/</a:t>
            </a:r>
            <a:r>
              <a:rPr lang="en-US" dirty="0" err="1"/>
              <a:t>Sp</a:t>
            </a:r>
            <a:r>
              <a:rPr lang="en-US" dirty="0"/>
              <a:t> fix this and are useful for epidemiologists, but they cause confusion because they are backward probabilities. </a:t>
            </a:r>
          </a:p>
          <a:p>
            <a:r>
              <a:rPr lang="en-US" dirty="0"/>
              <a:t>PPV &amp; NPV are useful at a population level, but patients that differ from the population average are not well represented. </a:t>
            </a:r>
          </a:p>
          <a:p>
            <a:r>
              <a:rPr lang="en-US" dirty="0"/>
              <a:t>We can represent the informativeness of diagnostic tests in a way that matches what we intend to communicate</a:t>
            </a:r>
          </a:p>
          <a:p>
            <a:pPr marL="0" indent="0" algn="ctr">
              <a:buNone/>
            </a:pPr>
            <a:r>
              <a:rPr lang="en-US" b="1" dirty="0">
                <a:solidFill>
                  <a:srgbClr val="FF0000"/>
                </a:solidFill>
              </a:rPr>
              <a:t>Use likelihood ratios to represent test characteristics in clinical care.</a:t>
            </a:r>
          </a:p>
        </p:txBody>
      </p:sp>
    </p:spTree>
    <p:extLst>
      <p:ext uri="{BB962C8B-B14F-4D97-AF65-F5344CB8AC3E}">
        <p14:creationId xmlns:p14="http://schemas.microsoft.com/office/powerpoint/2010/main" val="2587272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82651-CCEC-E63B-E05D-6D3BDA16ED8A}"/>
              </a:ext>
            </a:extLst>
          </p:cNvPr>
          <p:cNvSpPr>
            <a:spLocks noGrp="1"/>
          </p:cNvSpPr>
          <p:nvPr>
            <p:ph type="title"/>
          </p:nvPr>
        </p:nvSpPr>
        <p:spPr/>
        <p:txBody>
          <a:bodyPr/>
          <a:lstStyle/>
          <a:p>
            <a:r>
              <a:rPr lang="en-US" dirty="0"/>
              <a:t>Other slides</a:t>
            </a:r>
          </a:p>
        </p:txBody>
      </p:sp>
      <p:sp>
        <p:nvSpPr>
          <p:cNvPr id="3" name="Content Placeholder 2">
            <a:extLst>
              <a:ext uri="{FF2B5EF4-FFF2-40B4-BE49-F238E27FC236}">
                <a16:creationId xmlns:a16="http://schemas.microsoft.com/office/drawing/2014/main" id="{F292E75C-08B8-EB0C-2DE2-D39A77E7542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9174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al-world data for the life sciences and healthcare | TriNetX">
            <a:extLst>
              <a:ext uri="{FF2B5EF4-FFF2-40B4-BE49-F238E27FC236}">
                <a16:creationId xmlns:a16="http://schemas.microsoft.com/office/drawing/2014/main" id="{41AA21BE-5BDB-9E83-9F44-023D24C77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30250"/>
            <a:ext cx="5459413" cy="1419225"/>
          </a:xfrm>
          <a:prstGeom prst="rect">
            <a:avLst/>
          </a:prstGeom>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D16F1D80-1A2B-B490-5F25-BE9C23E69DD8}"/>
              </a:ext>
            </a:extLst>
          </p:cNvPr>
          <p:cNvPicPr>
            <a:picLocks noGrp="1" noChangeAspect="1"/>
          </p:cNvPicPr>
          <p:nvPr>
            <p:ph idx="1"/>
          </p:nvPr>
        </p:nvPicPr>
        <p:blipFill>
          <a:blip r:embed="rId4"/>
          <a:stretch>
            <a:fillRect/>
          </a:stretch>
        </p:blipFill>
        <p:spPr>
          <a:xfrm>
            <a:off x="6096000" y="2214563"/>
            <a:ext cx="2052638" cy="2860675"/>
          </a:xfrm>
          <a:prstGeom prst="rect">
            <a:avLst/>
          </a:prstGeom>
        </p:spPr>
      </p:pic>
      <p:pic>
        <p:nvPicPr>
          <p:cNvPr id="5" name="Picture 4">
            <a:extLst>
              <a:ext uri="{FF2B5EF4-FFF2-40B4-BE49-F238E27FC236}">
                <a16:creationId xmlns:a16="http://schemas.microsoft.com/office/drawing/2014/main" id="{8F17176E-7F37-75C9-C802-E90BC21C102B}"/>
              </a:ext>
            </a:extLst>
          </p:cNvPr>
          <p:cNvPicPr>
            <a:picLocks noChangeAspect="1"/>
          </p:cNvPicPr>
          <p:nvPr/>
        </p:nvPicPr>
        <p:blipFill>
          <a:blip r:embed="rId5"/>
          <a:stretch>
            <a:fillRect/>
          </a:stretch>
        </p:blipFill>
        <p:spPr>
          <a:xfrm>
            <a:off x="8215313" y="2214563"/>
            <a:ext cx="3340100" cy="2860675"/>
          </a:xfrm>
          <a:prstGeom prst="rect">
            <a:avLst/>
          </a:prstGeom>
        </p:spPr>
      </p:pic>
      <p:pic>
        <p:nvPicPr>
          <p:cNvPr id="6" name="Picture 5">
            <a:extLst>
              <a:ext uri="{FF2B5EF4-FFF2-40B4-BE49-F238E27FC236}">
                <a16:creationId xmlns:a16="http://schemas.microsoft.com/office/drawing/2014/main" id="{616B1DD9-44AA-7579-8091-7D7C76003B15}"/>
              </a:ext>
            </a:extLst>
          </p:cNvPr>
          <p:cNvPicPr>
            <a:picLocks noChangeAspect="1"/>
          </p:cNvPicPr>
          <p:nvPr/>
        </p:nvPicPr>
        <p:blipFill>
          <a:blip r:embed="rId6"/>
          <a:stretch>
            <a:fillRect/>
          </a:stretch>
        </p:blipFill>
        <p:spPr>
          <a:xfrm>
            <a:off x="6096000" y="5140325"/>
            <a:ext cx="5459413" cy="985838"/>
          </a:xfrm>
          <a:prstGeom prst="rect">
            <a:avLst/>
          </a:prstGeom>
        </p:spPr>
      </p:pic>
      <p:sp>
        <p:nvSpPr>
          <p:cNvPr id="2" name="Title 1">
            <a:extLst>
              <a:ext uri="{FF2B5EF4-FFF2-40B4-BE49-F238E27FC236}">
                <a16:creationId xmlns:a16="http://schemas.microsoft.com/office/drawing/2014/main" id="{D21BE5A4-7333-41A4-C006-F5341621C939}"/>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a:solidFill>
                  <a:srgbClr val="FFFFFF"/>
                </a:solidFill>
                <a:latin typeface="+mj-lt"/>
                <a:ea typeface="+mj-ea"/>
                <a:cs typeface="+mj-cs"/>
              </a:rPr>
              <a:t>What proportion of patients with CAP who have MRSA nasal swabs ordered have a positive result?</a:t>
            </a:r>
          </a:p>
        </p:txBody>
      </p:sp>
    </p:spTree>
    <p:extLst>
      <p:ext uri="{BB962C8B-B14F-4D97-AF65-F5344CB8AC3E}">
        <p14:creationId xmlns:p14="http://schemas.microsoft.com/office/powerpoint/2010/main" val="1087692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11B8-35C5-4751-76D1-E28D73A6445A}"/>
              </a:ext>
            </a:extLst>
          </p:cNvPr>
          <p:cNvSpPr>
            <a:spLocks noGrp="1"/>
          </p:cNvSpPr>
          <p:nvPr>
            <p:ph type="title"/>
          </p:nvPr>
        </p:nvSpPr>
        <p:spPr/>
        <p:txBody>
          <a:bodyPr/>
          <a:lstStyle/>
          <a:p>
            <a:r>
              <a:rPr lang="en-US" dirty="0"/>
              <a:t>Roadmap: Problems with Se and </a:t>
            </a:r>
            <a:r>
              <a:rPr lang="en-US" dirty="0" err="1"/>
              <a:t>Sp</a:t>
            </a:r>
            <a:endParaRPr lang="en-US" dirty="0"/>
          </a:p>
        </p:txBody>
      </p:sp>
      <p:sp>
        <p:nvSpPr>
          <p:cNvPr id="3" name="Content Placeholder 2">
            <a:extLst>
              <a:ext uri="{FF2B5EF4-FFF2-40B4-BE49-F238E27FC236}">
                <a16:creationId xmlns:a16="http://schemas.microsoft.com/office/drawing/2014/main" id="{B21FEC96-5D13-069F-E9F7-C5A188DCB9B2}"/>
              </a:ext>
            </a:extLst>
          </p:cNvPr>
          <p:cNvSpPr>
            <a:spLocks noGrp="1"/>
          </p:cNvSpPr>
          <p:nvPr>
            <p:ph idx="1"/>
          </p:nvPr>
        </p:nvSpPr>
        <p:spPr/>
        <p:txBody>
          <a:bodyPr>
            <a:normAutofit lnSpcReduction="10000"/>
          </a:bodyPr>
          <a:lstStyle/>
          <a:p>
            <a:r>
              <a:rPr lang="en-US" dirty="0"/>
              <a:t>They are conditional probabilities that are conditional on something you don’t know </a:t>
            </a:r>
          </a:p>
          <a:p>
            <a:r>
              <a:rPr lang="en-US" dirty="0"/>
              <a:t>*They make continuous variables into dichotomous ones, and thus discard information</a:t>
            </a:r>
          </a:p>
          <a:p>
            <a:r>
              <a:rPr lang="en-US" dirty="0"/>
              <a:t>They do not describe the ability of a test to rule out (sensitivity) and rule in (specificity), like people think they do</a:t>
            </a:r>
          </a:p>
          <a:p>
            <a:r>
              <a:rPr lang="en-US" dirty="0"/>
              <a:t>*They are often derived from case-control studies, which over-estimate the usefulness of tests</a:t>
            </a:r>
          </a:p>
          <a:p>
            <a:r>
              <a:rPr lang="en-US" dirty="0">
                <a:solidFill>
                  <a:srgbClr val="FF0000"/>
                </a:solidFill>
              </a:rPr>
              <a:t>Therefore, they are unnatural and confusing ways to describe the usefulness of tests. It is only a historical coincidence we use them. </a:t>
            </a:r>
          </a:p>
        </p:txBody>
      </p:sp>
    </p:spTree>
    <p:extLst>
      <p:ext uri="{BB962C8B-B14F-4D97-AF65-F5344CB8AC3E}">
        <p14:creationId xmlns:p14="http://schemas.microsoft.com/office/powerpoint/2010/main" val="653026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4BC3-A320-0BA6-FFAE-C4061D814E7B}"/>
              </a:ext>
            </a:extLst>
          </p:cNvPr>
          <p:cNvSpPr>
            <a:spLocks noGrp="1"/>
          </p:cNvSpPr>
          <p:nvPr>
            <p:ph type="title"/>
          </p:nvPr>
        </p:nvSpPr>
        <p:spPr/>
        <p:txBody>
          <a:bodyPr/>
          <a:lstStyle/>
          <a:p>
            <a:r>
              <a:rPr lang="en-US" dirty="0"/>
              <a:t>MRSA review</a:t>
            </a:r>
          </a:p>
        </p:txBody>
      </p:sp>
      <p:sp>
        <p:nvSpPr>
          <p:cNvPr id="3" name="Content Placeholder 2">
            <a:extLst>
              <a:ext uri="{FF2B5EF4-FFF2-40B4-BE49-F238E27FC236}">
                <a16:creationId xmlns:a16="http://schemas.microsoft.com/office/drawing/2014/main" id="{970B69EE-6AC6-5674-7500-C814DBA87CE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59877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877E-574D-9D49-D2DC-C2A09C81007C}"/>
              </a:ext>
            </a:extLst>
          </p:cNvPr>
          <p:cNvSpPr>
            <a:spLocks noGrp="1"/>
          </p:cNvSpPr>
          <p:nvPr>
            <p:ph type="title"/>
          </p:nvPr>
        </p:nvSpPr>
        <p:spPr/>
        <p:txBody>
          <a:bodyPr/>
          <a:lstStyle/>
          <a:p>
            <a:r>
              <a:rPr lang="en-US" dirty="0"/>
              <a:t>Good discussion; review for framing</a:t>
            </a:r>
          </a:p>
        </p:txBody>
      </p:sp>
      <p:sp>
        <p:nvSpPr>
          <p:cNvPr id="3" name="Content Placeholder 2">
            <a:extLst>
              <a:ext uri="{FF2B5EF4-FFF2-40B4-BE49-F238E27FC236}">
                <a16:creationId xmlns:a16="http://schemas.microsoft.com/office/drawing/2014/main" id="{72EE321D-A677-6F59-F6F2-C6A2C71884F4}"/>
              </a:ext>
            </a:extLst>
          </p:cNvPr>
          <p:cNvSpPr>
            <a:spLocks noGrp="1"/>
          </p:cNvSpPr>
          <p:nvPr>
            <p:ph idx="1"/>
          </p:nvPr>
        </p:nvSpPr>
        <p:spPr/>
        <p:txBody>
          <a:bodyPr/>
          <a:lstStyle/>
          <a:p>
            <a:r>
              <a:rPr lang="en-US" dirty="0">
                <a:hlinkClick r:id="rId2"/>
              </a:rPr>
              <a:t>https://stats.stackexchange.com/questions/312780/why-is-accuracy-not-the-best-measure-for-assessing-classification-models</a:t>
            </a:r>
            <a:r>
              <a:rPr lang="en-US" dirty="0"/>
              <a:t> </a:t>
            </a:r>
          </a:p>
        </p:txBody>
      </p:sp>
    </p:spTree>
    <p:extLst>
      <p:ext uri="{BB962C8B-B14F-4D97-AF65-F5344CB8AC3E}">
        <p14:creationId xmlns:p14="http://schemas.microsoft.com/office/powerpoint/2010/main" val="160947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DE55-10BF-0E22-F8F7-DA98DEAB65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20AF83-3F57-8A41-6D72-AF20B01721B1}"/>
              </a:ext>
            </a:extLst>
          </p:cNvPr>
          <p:cNvSpPr>
            <a:spLocks noGrp="1"/>
          </p:cNvSpPr>
          <p:nvPr>
            <p:ph idx="1"/>
          </p:nvPr>
        </p:nvSpPr>
        <p:spPr/>
        <p:txBody>
          <a:bodyPr/>
          <a:lstStyle/>
          <a:p>
            <a:r>
              <a:rPr lang="en-US" dirty="0"/>
              <a:t>Abductive reasoning:  [ ] take this from other paper</a:t>
            </a:r>
          </a:p>
          <a:p>
            <a:endParaRPr lang="en-US" dirty="0"/>
          </a:p>
        </p:txBody>
      </p:sp>
    </p:spTree>
    <p:extLst>
      <p:ext uri="{BB962C8B-B14F-4D97-AF65-F5344CB8AC3E}">
        <p14:creationId xmlns:p14="http://schemas.microsoft.com/office/powerpoint/2010/main" val="3247844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704B-AB02-798F-554B-C32F5F9D91FC}"/>
              </a:ext>
            </a:extLst>
          </p:cNvPr>
          <p:cNvSpPr>
            <a:spLocks noGrp="1"/>
          </p:cNvSpPr>
          <p:nvPr>
            <p:ph type="title"/>
          </p:nvPr>
        </p:nvSpPr>
        <p:spPr/>
        <p:txBody>
          <a:bodyPr>
            <a:normAutofit fontScale="90000"/>
          </a:bodyPr>
          <a:lstStyle/>
          <a:p>
            <a:r>
              <a:rPr lang="en-US" dirty="0"/>
              <a:t>https://</a:t>
            </a:r>
            <a:r>
              <a:rPr lang="en-US" dirty="0" err="1"/>
              <a:t>www.bmj.com</a:t>
            </a:r>
            <a:r>
              <a:rPr lang="en-US" dirty="0"/>
              <a:t>/content/358/bmj.j4071?ijkey=7569ba3edc8f57718804938da71b1cadd2390a6d&amp;keytype2=</a:t>
            </a:r>
            <a:r>
              <a:rPr lang="en-US" dirty="0" err="1"/>
              <a:t>tf_ipsecsha</a:t>
            </a:r>
            <a:endParaRPr lang="en-US" dirty="0"/>
          </a:p>
        </p:txBody>
      </p:sp>
      <p:sp>
        <p:nvSpPr>
          <p:cNvPr id="3" name="Content Placeholder 2">
            <a:extLst>
              <a:ext uri="{FF2B5EF4-FFF2-40B4-BE49-F238E27FC236}">
                <a16:creationId xmlns:a16="http://schemas.microsoft.com/office/drawing/2014/main" id="{807D1BBB-58E4-CFFC-B585-CDBA14132F50}"/>
              </a:ext>
            </a:extLst>
          </p:cNvPr>
          <p:cNvSpPr>
            <a:spLocks noGrp="1"/>
          </p:cNvSpPr>
          <p:nvPr>
            <p:ph idx="1"/>
          </p:nvPr>
        </p:nvSpPr>
        <p:spPr/>
        <p:txBody>
          <a:bodyPr/>
          <a:lstStyle/>
          <a:p>
            <a:r>
              <a:rPr lang="en-US" dirty="0"/>
              <a:t>This one argues that test chars can only really be understood in the context of a differential. </a:t>
            </a:r>
          </a:p>
        </p:txBody>
      </p:sp>
    </p:spTree>
    <p:extLst>
      <p:ext uri="{BB962C8B-B14F-4D97-AF65-F5344CB8AC3E}">
        <p14:creationId xmlns:p14="http://schemas.microsoft.com/office/powerpoint/2010/main" val="2116396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8B2E-0564-D87D-4109-AE85ADE9719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F6F66D-79C7-9447-D62C-7A870CE9AF42}"/>
              </a:ext>
            </a:extLst>
          </p:cNvPr>
          <p:cNvSpPr>
            <a:spLocks noGrp="1"/>
          </p:cNvSpPr>
          <p:nvPr>
            <p:ph idx="1"/>
          </p:nvPr>
        </p:nvSpPr>
        <p:spPr/>
        <p:txBody>
          <a:bodyPr>
            <a:normAutofit fontScale="85000" lnSpcReduction="20000"/>
          </a:bodyPr>
          <a:lstStyle/>
          <a:p>
            <a:r>
              <a:rPr lang="en-US" dirty="0"/>
              <a:t>Se and </a:t>
            </a:r>
            <a:r>
              <a:rPr lang="en-US" dirty="0" err="1"/>
              <a:t>Sp</a:t>
            </a:r>
            <a:r>
              <a:rPr lang="en-US" dirty="0"/>
              <a:t> are NOT proper scoring rules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err="1">
                <a:effectLst/>
                <a:latin typeface="Helvetica Neue" panose="02000503000000020004" pitchFamily="2" charset="0"/>
              </a:rPr>
              <a:t>Se:sp</a:t>
            </a:r>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b="1" dirty="0">
                <a:latin typeface="Helvetica Neue" panose="02000503000000020004" pitchFamily="2" charset="0"/>
              </a:rPr>
              <a:t>[ ] What does a likelihood ratio represent on the ROC graph?  Perpendicular to the 50/50 line vs vertical and horizontal</a:t>
            </a:r>
          </a:p>
          <a:p>
            <a:r>
              <a:rPr lang="en-US" dirty="0">
                <a:effectLst/>
                <a:latin typeface="Helvetica Neue" panose="02000503000000020004" pitchFamily="2" charset="0"/>
                <a:sym typeface="Wingdings" pitchFamily="2" charset="2"/>
              </a:rPr>
              <a:t> finding the optimal cutoff requires weighing the harm of a FP vs a FN – for this, Se and </a:t>
            </a:r>
            <a:r>
              <a:rPr lang="en-US" dirty="0" err="1">
                <a:effectLst/>
                <a:latin typeface="Helvetica Neue" panose="02000503000000020004" pitchFamily="2" charset="0"/>
                <a:sym typeface="Wingdings" pitchFamily="2" charset="2"/>
              </a:rPr>
              <a:t>Sp</a:t>
            </a:r>
            <a:r>
              <a:rPr lang="en-US" dirty="0">
                <a:effectLst/>
                <a:latin typeface="Helvetica Neue" panose="02000503000000020004" pitchFamily="2" charset="0"/>
                <a:sym typeface="Wingdings" pitchFamily="2" charset="2"/>
              </a:rPr>
              <a:t> are useful. However, we are not doing this – we are interested in the amount of information added.  … maximizing LR and an analysis of </a:t>
            </a:r>
            <a:r>
              <a:rPr lang="en-US" dirty="0" err="1">
                <a:effectLst/>
                <a:latin typeface="Helvetica Neue" panose="02000503000000020004" pitchFamily="2" charset="0"/>
                <a:sym typeface="Wingdings" pitchFamily="2" charset="2"/>
              </a:rPr>
              <a:t>fp</a:t>
            </a:r>
            <a:r>
              <a:rPr lang="en-US" dirty="0">
                <a:effectLst/>
                <a:latin typeface="Helvetica Neue" panose="02000503000000020004" pitchFamily="2" charset="0"/>
                <a:sym typeface="Wingdings" pitchFamily="2" charset="2"/>
              </a:rPr>
              <a:t> and </a:t>
            </a:r>
            <a:r>
              <a:rPr lang="en-US" dirty="0" err="1">
                <a:effectLst/>
                <a:latin typeface="Helvetica Neue" panose="02000503000000020004" pitchFamily="2" charset="0"/>
                <a:sym typeface="Wingdings" pitchFamily="2" charset="2"/>
              </a:rPr>
              <a:t>fn</a:t>
            </a:r>
            <a:r>
              <a:rPr lang="en-US" dirty="0">
                <a:effectLst/>
                <a:latin typeface="Helvetica Neue" panose="02000503000000020004" pitchFamily="2" charset="0"/>
                <a:sym typeface="Wingdings" pitchFamily="2" charset="2"/>
              </a:rPr>
              <a:t> might give different results? </a:t>
            </a:r>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7127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9068E-9EE4-C0C8-5244-5520BB1A9DFF}"/>
              </a:ext>
            </a:extLst>
          </p:cNvPr>
          <p:cNvSpPr>
            <a:spLocks noGrp="1"/>
          </p:cNvSpPr>
          <p:nvPr>
            <p:ph type="title"/>
          </p:nvPr>
        </p:nvSpPr>
        <p:spPr>
          <a:xfrm>
            <a:off x="5297762" y="329184"/>
            <a:ext cx="6251110" cy="1783080"/>
          </a:xfrm>
        </p:spPr>
        <p:txBody>
          <a:bodyPr anchor="b">
            <a:normAutofit/>
          </a:bodyPr>
          <a:lstStyle/>
          <a:p>
            <a:r>
              <a:rPr lang="en-US" sz="3000"/>
              <a:t>”In the beginner’s mind there are many possibilities, but in the expert’s mind there are few” – Suzuki Roshi</a:t>
            </a:r>
          </a:p>
        </p:txBody>
      </p:sp>
      <p:pic>
        <p:nvPicPr>
          <p:cNvPr id="4" name="Picture 2" descr="Shunryū Suzuki - Wikipedia">
            <a:extLst>
              <a:ext uri="{FF2B5EF4-FFF2-40B4-BE49-F238E27FC236}">
                <a16:creationId xmlns:a16="http://schemas.microsoft.com/office/drawing/2014/main" id="{951D47AB-A57F-2401-3A92-50E7B9D95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4DFD65-CA6F-5263-3AED-E3498D09DC1E}"/>
              </a:ext>
            </a:extLst>
          </p:cNvPr>
          <p:cNvSpPr>
            <a:spLocks noGrp="1"/>
          </p:cNvSpPr>
          <p:nvPr>
            <p:ph idx="1"/>
          </p:nvPr>
        </p:nvSpPr>
        <p:spPr>
          <a:xfrm>
            <a:off x="5297762" y="2706624"/>
            <a:ext cx="6251110" cy="3483864"/>
          </a:xfrm>
        </p:spPr>
        <p:txBody>
          <a:bodyPr>
            <a:normAutofit/>
          </a:bodyPr>
          <a:lstStyle/>
          <a:p>
            <a:endParaRPr lang="en-US" sz="2200" dirty="0"/>
          </a:p>
          <a:p>
            <a:r>
              <a:rPr lang="en-US" sz="2200" dirty="0"/>
              <a:t>In clinical medicine, we would all think a lot more clearly if we used likelihood ratios, rather than sensitivity and specificity (or NPV and PPV)</a:t>
            </a:r>
          </a:p>
          <a:p>
            <a:pPr lvl="1"/>
            <a:r>
              <a:rPr lang="en-US" sz="1800" dirty="0"/>
              <a:t>Likelihood ratios actually mean what we incorrectly take Se and </a:t>
            </a:r>
            <a:r>
              <a:rPr lang="en-US" sz="1800" dirty="0" err="1"/>
              <a:t>Sp</a:t>
            </a:r>
            <a:r>
              <a:rPr lang="en-US" sz="1800" dirty="0"/>
              <a:t> to mean</a:t>
            </a:r>
          </a:p>
          <a:p>
            <a:pPr lvl="1"/>
            <a:r>
              <a:rPr lang="en-US" sz="1800" dirty="0"/>
              <a:t>Se and </a:t>
            </a:r>
            <a:r>
              <a:rPr lang="en-US" sz="1800" dirty="0" err="1"/>
              <a:t>Sp</a:t>
            </a:r>
            <a:r>
              <a:rPr lang="en-US" sz="1800" dirty="0"/>
              <a:t> are tools fit for an epidemiologic purpose that is not the purpose we use them for</a:t>
            </a:r>
          </a:p>
          <a:p>
            <a:pPr lvl="1"/>
            <a:r>
              <a:rPr lang="en-US" sz="1800" dirty="0"/>
              <a:t>PPV and NPV are not flexible enough for use in the diagnostic process. </a:t>
            </a:r>
          </a:p>
        </p:txBody>
      </p:sp>
    </p:spTree>
    <p:extLst>
      <p:ext uri="{BB962C8B-B14F-4D97-AF65-F5344CB8AC3E}">
        <p14:creationId xmlns:p14="http://schemas.microsoft.com/office/powerpoint/2010/main" val="1623729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C8F6-D9F2-BEFD-2771-07F9937A7C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4C17B1-3822-5E3A-E133-5C600ABEFAC4}"/>
              </a:ext>
            </a:extLst>
          </p:cNvPr>
          <p:cNvSpPr>
            <a:spLocks noGrp="1"/>
          </p:cNvSpPr>
          <p:nvPr>
            <p:ph idx="1"/>
          </p:nvPr>
        </p:nvSpPr>
        <p:spPr/>
        <p:txBody>
          <a:bodyPr>
            <a:normAutofit fontScale="92500" lnSpcReduction="20000"/>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err="1">
                <a:effectLst/>
                <a:latin typeface="Helvetica Neue" panose="02000503000000020004" pitchFamily="2" charset="0"/>
              </a:rPr>
              <a:t>Diagnosticity</a:t>
            </a:r>
            <a:r>
              <a:rPr lang="en-US" dirty="0">
                <a:effectLst/>
                <a:latin typeface="Helvetica Neue" panose="02000503000000020004" pitchFamily="2" charset="0"/>
              </a:rPr>
              <a:t> argument: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Do not use sensitivity, specificity, NPV, PPV to talk about the “goodness” or usefulness of a test in individual patient care: it is misleading and the only reason we do it is an idiosyncrasy of how things were initially conceptualized. </a:t>
            </a: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4135539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DC85-2C08-D4B3-42BF-D602D95CBE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DB8E3F-07A1-4FA0-A7E6-C39489E05CAA}"/>
              </a:ext>
            </a:extLst>
          </p:cNvPr>
          <p:cNvSpPr>
            <a:spLocks noGrp="1"/>
          </p:cNvSpPr>
          <p:nvPr>
            <p:ph idx="1"/>
          </p:nvPr>
        </p:nvSpPr>
        <p:spPr/>
        <p:txBody>
          <a:bodyPr>
            <a:normAutofit fontScale="92500" lnSpcReduction="20000"/>
          </a:bodyPr>
          <a:lstStyle/>
          <a:p>
            <a:r>
              <a:rPr lang="en-US" dirty="0">
                <a:effectLst/>
                <a:latin typeface="Helvetica Neue" panose="02000503000000020004" pitchFamily="2" charset="0"/>
              </a:rPr>
              <a:t>Argument: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Imagine that a patient has a 10% chance of having a disease.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(Either, if you saw a patient with the same relevant characteristics 10x, on average - 1 would have the disease = Frequentist perspective. Or, given what I know there is a 10% chance that this patient is, in fact, diseased = </a:t>
            </a:r>
            <a:r>
              <a:rPr lang="en-US" dirty="0" err="1">
                <a:effectLst/>
                <a:latin typeface="Helvetica Neue" panose="02000503000000020004" pitchFamily="2" charset="0"/>
              </a:rPr>
              <a:t>bayesian</a:t>
            </a:r>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22711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9B3D-9691-FD73-C82A-9D4C2838B8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046CC0-AD02-145B-0C2B-4130FBC7D7C1}"/>
              </a:ext>
            </a:extLst>
          </p:cNvPr>
          <p:cNvSpPr>
            <a:spLocks noGrp="1"/>
          </p:cNvSpPr>
          <p:nvPr>
            <p:ph idx="1"/>
          </p:nvPr>
        </p:nvSpPr>
        <p:spPr/>
        <p:txBody>
          <a:bodyPr>
            <a:normAutofit fontScale="70000" lnSpcReduction="20000"/>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Out of the following tests: (varying se and </a:t>
            </a:r>
            <a:r>
              <a:rPr lang="en-US" dirty="0" err="1">
                <a:effectLst/>
                <a:latin typeface="Helvetica Neue" panose="02000503000000020004" pitchFamily="2" charset="0"/>
              </a:rPr>
              <a:t>sp</a:t>
            </a:r>
            <a:r>
              <a:rPr lang="en-US" dirty="0">
                <a:effectLst/>
                <a:latin typeface="Helvetica Neue" panose="02000503000000020004" pitchFamily="2" charset="0"/>
              </a:rPr>
              <a:t>), which would you like best?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All same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Thus, se (or </a:t>
            </a:r>
            <a:r>
              <a:rPr lang="en-US" dirty="0" err="1">
                <a:effectLst/>
                <a:latin typeface="Helvetica Neue" panose="02000503000000020004" pitchFamily="2" charset="0"/>
              </a:rPr>
              <a:t>sp</a:t>
            </a:r>
            <a:r>
              <a:rPr lang="en-US" dirty="0">
                <a:effectLst/>
                <a:latin typeface="Helvetica Neue" panose="02000503000000020004" pitchFamily="2" charset="0"/>
              </a:rPr>
              <a:t>) does not tell us what we want to know.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Additionally, while NPV, and PPV discriminate OK (meaning, a better PPV or a better NPV is indexed better, they are </a:t>
            </a:r>
            <a:r>
              <a:rPr lang="en-US" dirty="0" err="1">
                <a:effectLst/>
                <a:latin typeface="Helvetica Neue" panose="02000503000000020004" pitchFamily="2" charset="0"/>
              </a:rPr>
              <a:t>miscalibrated</a:t>
            </a:r>
            <a:r>
              <a:rPr lang="en-US" dirty="0">
                <a:effectLst/>
                <a:latin typeface="Helvetica Neue" panose="02000503000000020004" pitchFamily="2" charset="0"/>
              </a:rPr>
              <a:t> - your estimate will be wrong if your patient has any characteristics that make their risk different from the population average). </a:t>
            </a:r>
          </a:p>
          <a:p>
            <a:endParaRPr lang="en-US" dirty="0"/>
          </a:p>
        </p:txBody>
      </p:sp>
    </p:spTree>
    <p:extLst>
      <p:ext uri="{BB962C8B-B14F-4D97-AF65-F5344CB8AC3E}">
        <p14:creationId xmlns:p14="http://schemas.microsoft.com/office/powerpoint/2010/main" val="2719245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367F-51AD-BDCF-EA64-EEBEC430F8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E9724C-AFFC-33C9-9C43-0AA7CD85E31B}"/>
              </a:ext>
            </a:extLst>
          </p:cNvPr>
          <p:cNvSpPr>
            <a:spLocks noGrp="1"/>
          </p:cNvSpPr>
          <p:nvPr>
            <p:ph idx="1"/>
          </p:nvPr>
        </p:nvSpPr>
        <p:spPr/>
        <p:txBody>
          <a:bodyPr/>
          <a:lstStyle/>
          <a:p>
            <a:r>
              <a:rPr lang="en-US" dirty="0">
                <a:effectLst/>
                <a:latin typeface="Helvetica Neue" panose="02000503000000020004" pitchFamily="2" charset="0"/>
              </a:rPr>
              <a:t>Thus use likelihood ratios.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Then go in to Harrell’s arguments. </a:t>
            </a:r>
          </a:p>
          <a:p>
            <a:r>
              <a:rPr lang="en-US" dirty="0">
                <a:solidFill>
                  <a:srgbClr val="DCA10D"/>
                </a:solidFill>
                <a:effectLst/>
                <a:latin typeface="Helvetica Neue" panose="02000503000000020004" pitchFamily="2" charset="0"/>
                <a:hlinkClick r:id="rId2"/>
              </a:rPr>
              <a:t>https://hbiostat.org/blog/post/addvalue/</a:t>
            </a:r>
            <a:endParaRPr lang="en-US" dirty="0">
              <a:solidFill>
                <a:srgbClr val="DCA10D"/>
              </a:solidFill>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160587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DE51-632D-8384-F242-F4D3F73A3A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58C8ED-7498-A153-71CA-751294366843}"/>
              </a:ext>
            </a:extLst>
          </p:cNvPr>
          <p:cNvSpPr>
            <a:spLocks noGrp="1"/>
          </p:cNvSpPr>
          <p:nvPr>
            <p:ph idx="1"/>
          </p:nvPr>
        </p:nvSpPr>
        <p:spPr/>
        <p:txBody>
          <a:bodyPr/>
          <a:lstStyle/>
          <a:p>
            <a:r>
              <a:rPr lang="en-US" dirty="0">
                <a:effectLst/>
                <a:latin typeface="Helvetica Neue" panose="02000503000000020004" pitchFamily="2" charset="0"/>
              </a:rPr>
              <a:t>—&gt; dive in to specificity/sensitivity; idea of diagnostic tests as very simple models -&gt; critique of the analysis approach from that lens.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(Dichotomizing = further simplification and loss of information)</a:t>
            </a:r>
          </a:p>
          <a:p>
            <a:r>
              <a:rPr lang="en-US" dirty="0">
                <a:effectLst/>
                <a:latin typeface="Helvetica Neue" panose="02000503000000020004" pitchFamily="2" charset="0"/>
              </a:rPr>
              <a:t>(Considering a result in isolation - without collinear information - is not) </a:t>
            </a:r>
          </a:p>
          <a:p>
            <a:endParaRPr lang="en-US" dirty="0"/>
          </a:p>
        </p:txBody>
      </p:sp>
    </p:spTree>
    <p:extLst>
      <p:ext uri="{BB962C8B-B14F-4D97-AF65-F5344CB8AC3E}">
        <p14:creationId xmlns:p14="http://schemas.microsoft.com/office/powerpoint/2010/main" val="3707783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F9E3-8918-CC49-8C33-21060391D9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3CB9C5-A484-346D-AD4F-222B17B2B99F}"/>
              </a:ext>
            </a:extLst>
          </p:cNvPr>
          <p:cNvSpPr>
            <a:spLocks noGrp="1"/>
          </p:cNvSpPr>
          <p:nvPr>
            <p:ph idx="1"/>
          </p:nvPr>
        </p:nvSpPr>
        <p:spPr/>
        <p:txBody>
          <a:bodyPr/>
          <a:lstStyle/>
          <a:p>
            <a:r>
              <a:rPr lang="en-US" dirty="0"/>
              <a:t>Why can’t we just say how accurate a test is? </a:t>
            </a:r>
          </a:p>
          <a:p>
            <a:pPr lvl="1"/>
            <a:r>
              <a:rPr lang="en-US" dirty="0"/>
              <a:t>Accuracy does not tell us in what way we are wrong. </a:t>
            </a:r>
          </a:p>
          <a:p>
            <a:pPr lvl="1"/>
            <a:r>
              <a:rPr lang="en-US" dirty="0"/>
              <a:t>Accuracy = (TP + TN) / (TP+FP+TN+FN) = ’how often does the test get it right’</a:t>
            </a:r>
          </a:p>
          <a:p>
            <a:pPr lvl="1"/>
            <a:r>
              <a:rPr lang="en-US" dirty="0"/>
              <a:t>If Positives are much less common than negatives, always saying “no disease” will be highly accurate. (called ‘class </a:t>
            </a:r>
            <a:r>
              <a:rPr lang="en-US" dirty="0" err="1"/>
              <a:t>imabalance</a:t>
            </a:r>
            <a:r>
              <a:rPr lang="en-US" dirty="0"/>
              <a:t>’</a:t>
            </a:r>
          </a:p>
          <a:p>
            <a:r>
              <a:rPr lang="en-US" dirty="0">
                <a:effectLst/>
                <a:latin typeface="Helvetica Neue" panose="02000503000000020004" pitchFamily="2" charset="0"/>
              </a:rPr>
              <a:t>Why did we end up with Sensitivity and Specificity in the first place? </a:t>
            </a:r>
          </a:p>
          <a:p>
            <a:r>
              <a:rPr lang="en-US" dirty="0">
                <a:effectLst/>
                <a:latin typeface="Helvetica Neue" panose="02000503000000020004" pitchFamily="2" charset="0"/>
              </a:rPr>
              <a:t>—&gt; Accuracy of a test shortcomings. </a:t>
            </a:r>
          </a:p>
          <a:p>
            <a:r>
              <a:rPr lang="en-US" dirty="0"/>
              <a:t>Class imbalance…. Epi text book</a:t>
            </a:r>
          </a:p>
        </p:txBody>
      </p:sp>
    </p:spTree>
    <p:extLst>
      <p:ext uri="{BB962C8B-B14F-4D97-AF65-F5344CB8AC3E}">
        <p14:creationId xmlns:p14="http://schemas.microsoft.com/office/powerpoint/2010/main" val="3169223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BA93-5C5D-2B02-567C-30D210CED7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9A0E54-1F3A-65CD-1A25-1635B5D95439}"/>
              </a:ext>
            </a:extLst>
          </p:cNvPr>
          <p:cNvSpPr>
            <a:spLocks noGrp="1"/>
          </p:cNvSpPr>
          <p:nvPr>
            <p:ph idx="1"/>
          </p:nvPr>
        </p:nvSpPr>
        <p:spPr/>
        <p:txBody>
          <a:bodyPr>
            <a:normAutofit fontScale="47500" lnSpcReduction="20000"/>
          </a:bodyPr>
          <a:lstStyle/>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?Reference class problem - study patients “like the patient”  - but there are In infinite number of ways you could do this.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Ability of a test to add information to other tests</a:t>
            </a:r>
          </a:p>
          <a:p>
            <a:r>
              <a:rPr lang="en-US" dirty="0">
                <a:effectLst/>
                <a:latin typeface="Helvetica Neue" panose="02000503000000020004" pitchFamily="2" charset="0"/>
              </a:rPr>
              <a:t>(Brief detour into added values metrics like net reclassification index)</a:t>
            </a:r>
          </a:p>
          <a:p>
            <a:r>
              <a:rPr lang="en-US" dirty="0">
                <a:effectLst/>
                <a:latin typeface="Helvetica Neue" panose="02000503000000020004" pitchFamily="2" charset="0"/>
              </a:rPr>
              <a:t>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Assessment of a diagnostic test involves consideration of 3 components of effectiveness: accuracy, clinical utility, and patient benefit: </a:t>
            </a:r>
          </a:p>
          <a:p>
            <a:r>
              <a:rPr lang="en-US" dirty="0">
                <a:effectLst/>
                <a:latin typeface="Helvetica Neue" panose="02000503000000020004" pitchFamily="2" charset="0"/>
              </a:rPr>
              <a:t>To be effective, a test must be accurate, which is determined by sensitivity (the true-positive rate) and specificity (the true-negative rate) [REFORMULATED AS LIKELIHOOD RATIOS].  </a:t>
            </a:r>
          </a:p>
          <a:p>
            <a:r>
              <a:rPr lang="en-US" dirty="0">
                <a:effectLst/>
                <a:latin typeface="Helvetica Neue" panose="02000503000000020004" pitchFamily="2" charset="0"/>
              </a:rPr>
              <a:t>A diagnostic test with clinical utility is one that has a measurable net positive effect on a patient’s clinical outcome.  </a:t>
            </a:r>
          </a:p>
          <a:p>
            <a:r>
              <a:rPr lang="en-US" dirty="0">
                <a:effectLst/>
                <a:latin typeface="Helvetica Neue" panose="02000503000000020004" pitchFamily="2" charset="0"/>
              </a:rPr>
              <a:t>—&gt; can avoid unnecessary exposure.</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 diagnostic test with patient benefit is one that positively affects a patient’s health or well-being in some way, even if the test result does not directly influence clinical treatment decisions or prognosis.</a:t>
            </a:r>
          </a:p>
          <a:p>
            <a:r>
              <a:rPr lang="en-US" dirty="0">
                <a:effectLst/>
                <a:latin typeface="Helvetica Neue" panose="02000503000000020004" pitchFamily="2" charset="0"/>
              </a:rPr>
              <a:t>—&gt; comparison to MRSA-based de-</a:t>
            </a:r>
            <a:r>
              <a:rPr lang="en-US" dirty="0" err="1">
                <a:effectLst/>
                <a:latin typeface="Helvetica Neue" panose="02000503000000020004" pitchFamily="2" charset="0"/>
              </a:rPr>
              <a:t>escelation</a:t>
            </a:r>
            <a:r>
              <a:rPr lang="en-US" dirty="0">
                <a:effectLst/>
                <a:latin typeface="Helvetica Neue" panose="02000503000000020004" pitchFamily="2" charset="0"/>
              </a:rPr>
              <a:t>?  Probably depends a lot on what </a:t>
            </a:r>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4058302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2C40-281F-BEBE-F0FD-7EA5A0FC4698}"/>
              </a:ext>
            </a:extLst>
          </p:cNvPr>
          <p:cNvSpPr>
            <a:spLocks noGrp="1"/>
          </p:cNvSpPr>
          <p:nvPr>
            <p:ph type="title"/>
          </p:nvPr>
        </p:nvSpPr>
        <p:spPr/>
        <p:txBody>
          <a:bodyPr/>
          <a:lstStyle/>
          <a:p>
            <a:r>
              <a:rPr lang="en-US" dirty="0"/>
              <a:t>Why did we even develop this convention in the first place? </a:t>
            </a:r>
          </a:p>
        </p:txBody>
      </p:sp>
      <p:sp>
        <p:nvSpPr>
          <p:cNvPr id="3" name="Content Placeholder 2">
            <a:extLst>
              <a:ext uri="{FF2B5EF4-FFF2-40B4-BE49-F238E27FC236}">
                <a16:creationId xmlns:a16="http://schemas.microsoft.com/office/drawing/2014/main" id="{2011682A-A8C1-878E-3CDC-979E8441E32C}"/>
              </a:ext>
            </a:extLst>
          </p:cNvPr>
          <p:cNvSpPr>
            <a:spLocks noGrp="1"/>
          </p:cNvSpPr>
          <p:nvPr>
            <p:ph idx="1"/>
          </p:nvPr>
        </p:nvSpPr>
        <p:spPr/>
        <p:txBody>
          <a:bodyPr>
            <a:normAutofit fontScale="55000" lnSpcReduction="20000"/>
          </a:bodyPr>
          <a:lstStyle/>
          <a:p>
            <a:r>
              <a:rPr lang="en-US" dirty="0">
                <a:effectLst/>
                <a:latin typeface="Helvetica Neue" panose="02000503000000020004" pitchFamily="2" charset="0"/>
              </a:rPr>
              <a:t>Why did we even adopt this convention?</a:t>
            </a:r>
          </a:p>
          <a:p>
            <a:r>
              <a:rPr lang="en-US" dirty="0">
                <a:solidFill>
                  <a:srgbClr val="DCA10D"/>
                </a:solidFill>
                <a:effectLst/>
                <a:latin typeface="Helvetica Neue" panose="02000503000000020004" pitchFamily="2" charset="0"/>
                <a:hlinkClick r:id="rId2"/>
              </a:rPr>
              <a:t>https://mlu-explain.github.io/roc-auc/</a:t>
            </a:r>
            <a:endParaRPr lang="en-US" dirty="0">
              <a:solidFill>
                <a:srgbClr val="DCA10D"/>
              </a:solidFill>
              <a:effectLst/>
              <a:latin typeface="Helvetica Neue" panose="02000503000000020004" pitchFamily="2" charset="0"/>
            </a:endParaRPr>
          </a:p>
          <a:p>
            <a:pPr lvl="1"/>
            <a:r>
              <a:rPr lang="en-US" dirty="0">
                <a:effectLst/>
                <a:latin typeface="Helvetica Neue" panose="02000503000000020004" pitchFamily="2" charset="0"/>
              </a:rPr>
              <a:t>‘</a:t>
            </a:r>
            <a:r>
              <a:rPr lang="en-US" b="0" i="0" dirty="0">
                <a:solidFill>
                  <a:srgbClr val="232F3E"/>
                </a:solidFill>
                <a:effectLst/>
                <a:latin typeface="Amazon Ember"/>
              </a:rPr>
              <a:t>ROC curves were first employed during World War 2 to analyze radar signals: After missing the Japanese aircraft that carried out the attack on Pearl Harbor, the US wanted their radar receiver operators to better identify aircraft from signal noise (e.g. clouds). The operator's ability to identify as many true positives as possible while minimizing false positives was named the </a:t>
            </a:r>
            <a:r>
              <a:rPr lang="en-US" b="0" i="1" dirty="0">
                <a:solidFill>
                  <a:srgbClr val="232F3E"/>
                </a:solidFill>
                <a:effectLst/>
                <a:latin typeface="Amazon Ember"/>
              </a:rPr>
              <a:t>Receiver Operating Characteristic</a:t>
            </a:r>
            <a:r>
              <a:rPr lang="en-US" b="0" i="0" dirty="0">
                <a:solidFill>
                  <a:srgbClr val="232F3E"/>
                </a:solidFill>
                <a:effectLst/>
                <a:latin typeface="Amazon Ember"/>
              </a:rPr>
              <a:t>, and the curve analyzing their predictive abilities was called the ROC Curve. Today, ROC curves are used in a number of contexts, including clinical settings (to assess the diagnostic accuracy of a test) and machine learning (the focus of this article).’</a:t>
            </a:r>
          </a:p>
          <a:p>
            <a:pPr lvl="1"/>
            <a:r>
              <a:rPr lang="en-US" b="0" i="1" dirty="0">
                <a:solidFill>
                  <a:srgbClr val="232F3E"/>
                </a:solidFill>
                <a:effectLst/>
                <a:latin typeface="Amazon Ember"/>
              </a:rPr>
              <a:t>The AUC is the probability that the model will rank a randomly chosen positive example more highly than a randomly chosen negative example</a:t>
            </a:r>
          </a:p>
          <a:p>
            <a:pPr lvl="1"/>
            <a:r>
              <a:rPr lang="en-US" b="0" i="0" dirty="0">
                <a:solidFill>
                  <a:srgbClr val="232F3E"/>
                </a:solidFill>
                <a:effectLst/>
                <a:latin typeface="Amazon Ember"/>
              </a:rPr>
              <a:t>if the model always predicts a positive sample is more likely to have a positive label than a negative sample, then it will have an AUC of 1. This strategy also provides a very easy method to estimate the AUC: simply tally up the proportion of correctly ranked positive-negative pairs! </a:t>
            </a:r>
          </a:p>
          <a:p>
            <a:pPr lvl="1"/>
            <a:r>
              <a:rPr lang="en-US" b="0" i="0" dirty="0">
                <a:solidFill>
                  <a:srgbClr val="232F3E"/>
                </a:solidFill>
                <a:effectLst/>
                <a:latin typeface="Amazon Ember"/>
              </a:rPr>
              <a:t>In cases when you desire well-calibrated probability outputs (i.e. when you care about the true likelihood of an event, and not just model performance), ROC/AUC will give us no such information. Additionally, the AUC metric treats all classification errors equally, ignoring the potential consequences of ignoring one type over another.</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solidFill>
                  <a:srgbClr val="DCA10D"/>
                </a:solidFill>
                <a:effectLst/>
                <a:latin typeface="Helvetica Neue" panose="02000503000000020004" pitchFamily="2" charset="0"/>
                <a:hlinkClick r:id="rId3"/>
              </a:rPr>
              <a:t>http://bedside-rounds.org/episode-63-signals/</a:t>
            </a:r>
            <a:r>
              <a:rPr lang="en-US" dirty="0">
                <a:solidFill>
                  <a:srgbClr val="000000"/>
                </a:solidFill>
                <a:effectLst/>
                <a:latin typeface="Helvetica Neue" panose="02000503000000020004" pitchFamily="2" charset="0"/>
              </a:rPr>
              <a:t> </a:t>
            </a:r>
            <a:endParaRPr lang="en-US" dirty="0">
              <a:solidFill>
                <a:srgbClr val="DCA10D"/>
              </a:solidFill>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t>
            </a:r>
          </a:p>
          <a:p>
            <a:endParaRPr lang="en-US" dirty="0"/>
          </a:p>
        </p:txBody>
      </p:sp>
    </p:spTree>
    <p:extLst>
      <p:ext uri="{BB962C8B-B14F-4D97-AF65-F5344CB8AC3E}">
        <p14:creationId xmlns:p14="http://schemas.microsoft.com/office/powerpoint/2010/main" val="4053143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7F3C-0799-B8EF-6F90-C6A1D8B53A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0A7C34-60DC-5982-09BC-7D568A41EF84}"/>
              </a:ext>
            </a:extLst>
          </p:cNvPr>
          <p:cNvSpPr>
            <a:spLocks noGrp="1"/>
          </p:cNvSpPr>
          <p:nvPr>
            <p:ph idx="1"/>
          </p:nvPr>
        </p:nvSpPr>
        <p:spPr/>
        <p:txBody>
          <a:bodyPr>
            <a:normAutofit lnSpcReduction="10000"/>
          </a:bodyPr>
          <a:lstStyle/>
          <a:p>
            <a:r>
              <a:rPr lang="en-US" b="0" i="0" dirty="0">
                <a:solidFill>
                  <a:srgbClr val="666666"/>
                </a:solidFill>
                <a:effectLst/>
                <a:latin typeface="Georgia" panose="02040502050405020303" pitchFamily="18" charset="0"/>
              </a:rPr>
              <a:t>“A test result is merely a number that is open to interpretation. The idea that a test is either true or false took seed in “signal-detection-theory” in the 1940’s in radar and psychometrics. A signal on a radar screen may be an enemy, or a flock of birds, and training in radar detection aimed to increase the true detections of enemy while reducing a retaliatory barrage at our feathered friends (falsely detected as enemy). In diagnostic testing, values for the test result above the cut-off value are positive (enemy), and, below, negative (birds). However, as in radar detection, some signals are stronger than others and the ability to determine true from false depends on the strength of the signal. ”</a:t>
            </a:r>
            <a:endParaRPr lang="en-US" dirty="0"/>
          </a:p>
        </p:txBody>
      </p:sp>
    </p:spTree>
    <p:extLst>
      <p:ext uri="{BB962C8B-B14F-4D97-AF65-F5344CB8AC3E}">
        <p14:creationId xmlns:p14="http://schemas.microsoft.com/office/powerpoint/2010/main" val="588019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4673-1450-F3D8-D57C-E7AA596D72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D977E8-5B6A-21BD-AE5A-099AB92DF5DA}"/>
              </a:ext>
            </a:extLst>
          </p:cNvPr>
          <p:cNvSpPr>
            <a:spLocks noGrp="1"/>
          </p:cNvSpPr>
          <p:nvPr>
            <p:ph idx="1"/>
          </p:nvPr>
        </p:nvSpPr>
        <p:spPr/>
        <p:txBody>
          <a:bodyPr/>
          <a:lstStyle/>
          <a:p>
            <a:r>
              <a:rPr lang="en-US" dirty="0">
                <a:effectLst/>
                <a:latin typeface="Helvetica Neue" panose="02000503000000020004" pitchFamily="2" charset="0"/>
              </a:rPr>
              <a:t>Bayesian vs </a:t>
            </a:r>
            <a:r>
              <a:rPr lang="en-US" dirty="0" err="1">
                <a:effectLst/>
                <a:latin typeface="Helvetica Neue" panose="02000503000000020004" pitchFamily="2" charset="0"/>
              </a:rPr>
              <a:t>Likelihoodist</a:t>
            </a:r>
            <a:r>
              <a:rPr lang="en-US" dirty="0">
                <a:effectLst/>
                <a:latin typeface="Helvetica Neue" panose="02000503000000020004" pitchFamily="2" charset="0"/>
              </a:rPr>
              <a:t> vs Frequentists statistical formulations - https://</a:t>
            </a:r>
            <a:r>
              <a:rPr lang="en-US" dirty="0" err="1">
                <a:effectLst/>
                <a:latin typeface="Helvetica Neue" panose="02000503000000020004" pitchFamily="2" charset="0"/>
              </a:rPr>
              <a:t>plato.stanford.edu</a:t>
            </a:r>
            <a:r>
              <a:rPr lang="en-US" dirty="0">
                <a:effectLst/>
                <a:latin typeface="Helvetica Neue" panose="02000503000000020004" pitchFamily="2" charset="0"/>
              </a:rPr>
              <a:t>/entries/probability-interpret/</a:t>
            </a:r>
          </a:p>
          <a:p>
            <a:endParaRPr lang="en-US" dirty="0"/>
          </a:p>
        </p:txBody>
      </p:sp>
    </p:spTree>
    <p:extLst>
      <p:ext uri="{BB962C8B-B14F-4D97-AF65-F5344CB8AC3E}">
        <p14:creationId xmlns:p14="http://schemas.microsoft.com/office/powerpoint/2010/main" val="362347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BEEAA-CA0A-B125-73EA-B28C4D5D06A6}"/>
              </a:ext>
            </a:extLst>
          </p:cNvPr>
          <p:cNvSpPr>
            <a:spLocks noGrp="1"/>
          </p:cNvSpPr>
          <p:nvPr>
            <p:ph type="title"/>
          </p:nvPr>
        </p:nvSpPr>
        <p:spPr>
          <a:xfrm>
            <a:off x="836679" y="723898"/>
            <a:ext cx="6002110" cy="1495425"/>
          </a:xfrm>
        </p:spPr>
        <p:txBody>
          <a:bodyPr>
            <a:normAutofit/>
          </a:bodyPr>
          <a:lstStyle/>
          <a:p>
            <a:r>
              <a:rPr lang="en-US" sz="4000"/>
              <a:t>Chesterton’s Fence</a:t>
            </a:r>
          </a:p>
        </p:txBody>
      </p:sp>
      <p:sp>
        <p:nvSpPr>
          <p:cNvPr id="3" name="Content Placeholder 2">
            <a:extLst>
              <a:ext uri="{FF2B5EF4-FFF2-40B4-BE49-F238E27FC236}">
                <a16:creationId xmlns:a16="http://schemas.microsoft.com/office/drawing/2014/main" id="{28176E91-6277-2872-4D3A-A5FF2DBCC6BB}"/>
              </a:ext>
            </a:extLst>
          </p:cNvPr>
          <p:cNvSpPr>
            <a:spLocks noGrp="1"/>
          </p:cNvSpPr>
          <p:nvPr>
            <p:ph idx="1"/>
          </p:nvPr>
        </p:nvSpPr>
        <p:spPr>
          <a:xfrm>
            <a:off x="836680" y="2405067"/>
            <a:ext cx="6002110" cy="3729034"/>
          </a:xfrm>
        </p:spPr>
        <p:txBody>
          <a:bodyPr>
            <a:normAutofit/>
          </a:bodyPr>
          <a:lstStyle/>
          <a:p>
            <a:r>
              <a:rPr lang="en-US" sz="2000"/>
              <a:t>Say you come across a fence that is blocking the way to where you’re planning on walking. You think, “I should take down this fence, because it’s in the way”. However, before taking down the fence, one should understand why a fence was put there in the first place. </a:t>
            </a:r>
          </a:p>
          <a:p>
            <a:r>
              <a:rPr lang="en-US" sz="2000"/>
              <a:t>Chesterton’s Fence: the principal that reforms should not be made until the reasoning for the existing state of affairs is understood. </a:t>
            </a:r>
          </a:p>
          <a:p>
            <a:r>
              <a:rPr lang="en-US" sz="2000" b="1"/>
              <a:t>Why do we use sensitivity and specificity to summarize how ‘good’ tests are? </a:t>
            </a:r>
            <a:r>
              <a:rPr lang="en-US" sz="2000"/>
              <a:t>Why not just ‘accuracy’ (proportion correct)?</a:t>
            </a:r>
          </a:p>
          <a:p>
            <a:endParaRPr lang="en-US" sz="2000"/>
          </a:p>
          <a:p>
            <a:pPr marL="0" indent="0">
              <a:buNone/>
            </a:pPr>
            <a:endParaRPr lang="en-US" sz="2000"/>
          </a:p>
        </p:txBody>
      </p:sp>
      <p:pic>
        <p:nvPicPr>
          <p:cNvPr id="5122" name="Picture 2">
            <a:extLst>
              <a:ext uri="{FF2B5EF4-FFF2-40B4-BE49-F238E27FC236}">
                <a16:creationId xmlns:a16="http://schemas.microsoft.com/office/drawing/2014/main" id="{CD2B0295-C2ED-B552-F449-3CECF61FC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09" r="1"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8AF6-BDBD-D7C4-0466-C04BE20E7AF1}"/>
              </a:ext>
            </a:extLst>
          </p:cNvPr>
          <p:cNvSpPr>
            <a:spLocks noGrp="1"/>
          </p:cNvSpPr>
          <p:nvPr>
            <p:ph type="title"/>
          </p:nvPr>
        </p:nvSpPr>
        <p:spPr/>
        <p:txBody>
          <a:bodyPr>
            <a:normAutofit fontScale="90000"/>
          </a:bodyPr>
          <a:lstStyle/>
          <a:p>
            <a:r>
              <a:rPr lang="en-US" dirty="0">
                <a:effectLst/>
                <a:latin typeface="Helvetica" pitchFamily="2" charset="0"/>
              </a:rPr>
              <a:t>Statist. Med. 2000; 19:1783}1792</a:t>
            </a:r>
            <a:br>
              <a:rPr lang="en-US" dirty="0">
                <a:effectLst/>
                <a:latin typeface="Helvetica" pitchFamily="2" charset="0"/>
              </a:rPr>
            </a:br>
            <a:r>
              <a:rPr lang="en-US" dirty="0">
                <a:effectLst/>
                <a:latin typeface="Helvetica" pitchFamily="2" charset="0"/>
              </a:rPr>
              <a:t>The (In)Validity of sensitivity and </a:t>
            </a:r>
            <a:r>
              <a:rPr lang="en-US" dirty="0" err="1">
                <a:effectLst/>
                <a:latin typeface="Helvetica" pitchFamily="2" charset="0"/>
              </a:rPr>
              <a:t>speci"city</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63710C94-38D2-C0EC-5B2C-0DA34C7FDE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9C2CE0B-9E3A-0724-2CC4-DEC2A9ABEE72}"/>
              </a:ext>
            </a:extLst>
          </p:cNvPr>
          <p:cNvPicPr>
            <a:picLocks noChangeAspect="1"/>
          </p:cNvPicPr>
          <p:nvPr/>
        </p:nvPicPr>
        <p:blipFill>
          <a:blip r:embed="rId2"/>
          <a:stretch>
            <a:fillRect/>
          </a:stretch>
        </p:blipFill>
        <p:spPr>
          <a:xfrm>
            <a:off x="2209800" y="1742891"/>
            <a:ext cx="7772400" cy="3372218"/>
          </a:xfrm>
          <a:prstGeom prst="rect">
            <a:avLst/>
          </a:prstGeom>
        </p:spPr>
      </p:pic>
      <p:pic>
        <p:nvPicPr>
          <p:cNvPr id="5" name="Picture 4">
            <a:extLst>
              <a:ext uri="{FF2B5EF4-FFF2-40B4-BE49-F238E27FC236}">
                <a16:creationId xmlns:a16="http://schemas.microsoft.com/office/drawing/2014/main" id="{D7F99B7A-A667-908C-8EAF-75F073422306}"/>
              </a:ext>
            </a:extLst>
          </p:cNvPr>
          <p:cNvPicPr>
            <a:picLocks noChangeAspect="1"/>
          </p:cNvPicPr>
          <p:nvPr/>
        </p:nvPicPr>
        <p:blipFill>
          <a:blip r:embed="rId3"/>
          <a:stretch>
            <a:fillRect/>
          </a:stretch>
        </p:blipFill>
        <p:spPr>
          <a:xfrm>
            <a:off x="2209800" y="1027906"/>
            <a:ext cx="7772400" cy="5421488"/>
          </a:xfrm>
          <a:prstGeom prst="rect">
            <a:avLst/>
          </a:prstGeom>
        </p:spPr>
      </p:pic>
    </p:spTree>
    <p:extLst>
      <p:ext uri="{BB962C8B-B14F-4D97-AF65-F5344CB8AC3E}">
        <p14:creationId xmlns:p14="http://schemas.microsoft.com/office/powerpoint/2010/main" val="4257063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93F5-5FED-0A9F-C849-43AD9B308E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1238E3-5BE2-FE61-1677-D04A55D22333}"/>
              </a:ext>
            </a:extLst>
          </p:cNvPr>
          <p:cNvSpPr>
            <a:spLocks noGrp="1"/>
          </p:cNvSpPr>
          <p:nvPr>
            <p:ph idx="1"/>
          </p:nvPr>
        </p:nvSpPr>
        <p:spPr/>
        <p:txBody>
          <a:bodyPr>
            <a:normAutofit fontScale="70000" lnSpcReduction="20000"/>
          </a:bodyPr>
          <a:lstStyle/>
          <a:p>
            <a:r>
              <a:rPr lang="en-US" b="1" dirty="0">
                <a:effectLst/>
                <a:latin typeface="Helvetica Neue" panose="02000503000000020004" pitchFamily="2" charset="0"/>
              </a:rPr>
              <a:t>[ ] Could you calculate differential likelihood conditional on age, weight, gender? </a:t>
            </a:r>
            <a:endParaRPr lang="en-US" dirty="0">
              <a:effectLst/>
              <a:latin typeface="Helvetica Neue" panose="02000503000000020004" pitchFamily="2" charset="0"/>
            </a:endParaRPr>
          </a:p>
          <a:p>
            <a:r>
              <a:rPr lang="en-US" dirty="0">
                <a:effectLst/>
                <a:latin typeface="Helvetica Neue" panose="02000503000000020004" pitchFamily="2" charset="0"/>
              </a:rPr>
              <a:t>‘Type 1. The first is the ‘overall’ likelihood ratio, which is the frequency of a finding in those with a diagnosis divided by the frequency of the same finding in those without the diagnosis (also called the ‘sensitivity’ of a test divided by its ‘false positive rate’ (i.e. 1 minus the specificity).</a:t>
            </a:r>
          </a:p>
          <a:p>
            <a:r>
              <a:rPr lang="en-US" dirty="0">
                <a:effectLst/>
                <a:latin typeface="Helvetica Neue" panose="02000503000000020004" pitchFamily="2" charset="0"/>
              </a:rPr>
              <a:t>Type 2. The second type is the ‘differential’ likelihood ratio, which is the frequency of the finding in those with a diagnosis divided by the frequency of the same finding in a rival differential diagnostic possibility. This involves one ‘sensitivity’ being divided by another ‘sensitivity’.</a:t>
            </a:r>
          </a:p>
          <a:p>
            <a:r>
              <a:rPr lang="en-US" dirty="0">
                <a:effectLst/>
                <a:latin typeface="Helvetica Neue" panose="02000503000000020004" pitchFamily="2" charset="0"/>
              </a:rPr>
              <a:t>It is the second type—the differential likelihood ratio that allows a finding to be assessed for use in diagnosis by probable elimination. This ratio needs to be as high as possible; if it is infinity, then it shows that the rival diagnosis is impossible. When a likelihood ratio is used in calculations, it is the rival diagnosis’s sensitivity that is put on top, so that the likelihood ratio of infinity becomes a likelihood ratio of zero.</a:t>
            </a:r>
          </a:p>
          <a:p>
            <a:r>
              <a:rPr lang="en-US" dirty="0">
                <a:effectLst/>
                <a:latin typeface="Helvetica Neue" panose="02000503000000020004" pitchFamily="2" charset="0"/>
              </a:rPr>
              <a:t>“</a:t>
            </a:r>
          </a:p>
          <a:p>
            <a:r>
              <a:rPr lang="en-US" dirty="0">
                <a:solidFill>
                  <a:srgbClr val="DCA10D"/>
                </a:solidFill>
                <a:effectLst/>
                <a:latin typeface="Helvetica Neue" panose="02000503000000020004" pitchFamily="2" charset="0"/>
                <a:hlinkClick r:id="rId2"/>
              </a:rPr>
              <a:t>https://academic.oup.com/book/31795/chapter/266181309?login=false</a:t>
            </a:r>
            <a:endParaRPr lang="en-US" dirty="0">
              <a:solidFill>
                <a:srgbClr val="DCA10D"/>
              </a:solidFill>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1431102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1033-BAFA-B9A5-D51A-56F7D0D5D360}"/>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87C41A91-DB0A-F627-E979-04EA3C618F7C}"/>
              </a:ext>
            </a:extLst>
          </p:cNvPr>
          <p:cNvSpPr>
            <a:spLocks noGrp="1"/>
          </p:cNvSpPr>
          <p:nvPr>
            <p:ph idx="1"/>
          </p:nvPr>
        </p:nvSpPr>
        <p:spPr/>
        <p:txBody>
          <a:bodyPr/>
          <a:lstStyle/>
          <a:p>
            <a:r>
              <a:rPr lang="en-US" dirty="0"/>
              <a:t>For decisions about testing on individual patients, Sensitivity and Specificity are the wrong test characteristics to use because they are confusing to apply (reference class problem, forward probabilities) and are not proper scoring rules for how their common use case (not proper scoring rules)</a:t>
            </a:r>
          </a:p>
          <a:p>
            <a:r>
              <a:rPr lang="en-US" dirty="0"/>
              <a:t>Positive and negative predictive value are also inappropriate as they imply all patients are equally likely to have the disease. </a:t>
            </a:r>
          </a:p>
          <a:p>
            <a:r>
              <a:rPr lang="en-US" dirty="0"/>
              <a:t>Likelihood ratios address all the above issues: they are easier to understand and they mean what we think they mean. </a:t>
            </a:r>
          </a:p>
          <a:p>
            <a:pPr lvl="1"/>
            <a:r>
              <a:rPr lang="en-US" dirty="0"/>
              <a:t>They are not perfect (dichotomization)</a:t>
            </a:r>
          </a:p>
        </p:txBody>
      </p:sp>
    </p:spTree>
    <p:extLst>
      <p:ext uri="{BB962C8B-B14F-4D97-AF65-F5344CB8AC3E}">
        <p14:creationId xmlns:p14="http://schemas.microsoft.com/office/powerpoint/2010/main" val="1780874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EB03-E2CA-B942-BE88-3B06D6BE5054}"/>
              </a:ext>
            </a:extLst>
          </p:cNvPr>
          <p:cNvSpPr>
            <a:spLocks noGrp="1"/>
          </p:cNvSpPr>
          <p:nvPr>
            <p:ph type="title"/>
          </p:nvPr>
        </p:nvSpPr>
        <p:spPr/>
        <p:txBody>
          <a:bodyPr/>
          <a:lstStyle/>
          <a:p>
            <a:r>
              <a:rPr lang="en-US" dirty="0"/>
              <a:t>Review approach in: Tell me the odds, </a:t>
            </a:r>
          </a:p>
        </p:txBody>
      </p:sp>
      <p:sp>
        <p:nvSpPr>
          <p:cNvPr id="3" name="Content Placeholder 2">
            <a:extLst>
              <a:ext uri="{FF2B5EF4-FFF2-40B4-BE49-F238E27FC236}">
                <a16:creationId xmlns:a16="http://schemas.microsoft.com/office/drawing/2014/main" id="{557209AF-BDA6-3749-BFA3-8D71C7214E14}"/>
              </a:ext>
            </a:extLst>
          </p:cNvPr>
          <p:cNvSpPr>
            <a:spLocks noGrp="1"/>
          </p:cNvSpPr>
          <p:nvPr>
            <p:ph idx="1"/>
          </p:nvPr>
        </p:nvSpPr>
        <p:spPr/>
        <p:txBody>
          <a:bodyPr/>
          <a:lstStyle/>
          <a:p>
            <a:r>
              <a:rPr lang="en-US" dirty="0">
                <a:hlinkClick r:id="rId2"/>
              </a:rPr>
              <a:t>https://a.co/6ksOrXe</a:t>
            </a:r>
            <a:endParaRPr lang="en-US" dirty="0"/>
          </a:p>
          <a:p>
            <a:r>
              <a:rPr lang="en-US" dirty="0"/>
              <a:t>https://</a:t>
            </a:r>
            <a:r>
              <a:rPr lang="en-US" dirty="0" err="1"/>
              <a:t>www.amazon.com</a:t>
            </a:r>
            <a:r>
              <a:rPr lang="en-US" dirty="0"/>
              <a:t>/</a:t>
            </a:r>
            <a:r>
              <a:rPr lang="en-US" dirty="0" err="1"/>
              <a:t>gp</a:t>
            </a:r>
            <a:r>
              <a:rPr lang="en-US" dirty="0"/>
              <a:t>/product/B01AZXQY1K</a:t>
            </a:r>
          </a:p>
          <a:p>
            <a:r>
              <a:rPr lang="en-US" dirty="0"/>
              <a:t>http://</a:t>
            </a:r>
            <a:r>
              <a:rPr lang="en-US" dirty="0" err="1"/>
              <a:t>www.fairlynerdy.com</a:t>
            </a:r>
            <a:r>
              <a:rPr lang="en-US" dirty="0"/>
              <a:t>/an-intuitive-guide-to-bayes-theorem/</a:t>
            </a:r>
          </a:p>
        </p:txBody>
      </p:sp>
      <p:pic>
        <p:nvPicPr>
          <p:cNvPr id="5" name="Picture 4" descr="Text&#10;&#10;Description automatically generated with medium confidence">
            <a:extLst>
              <a:ext uri="{FF2B5EF4-FFF2-40B4-BE49-F238E27FC236}">
                <a16:creationId xmlns:a16="http://schemas.microsoft.com/office/drawing/2014/main" id="{3675CE3C-F203-4240-AD16-76780D3B73A8}"/>
              </a:ext>
            </a:extLst>
          </p:cNvPr>
          <p:cNvPicPr>
            <a:picLocks noChangeAspect="1"/>
          </p:cNvPicPr>
          <p:nvPr/>
        </p:nvPicPr>
        <p:blipFill>
          <a:blip r:embed="rId3"/>
          <a:stretch>
            <a:fillRect/>
          </a:stretch>
        </p:blipFill>
        <p:spPr>
          <a:xfrm>
            <a:off x="1958007" y="3439514"/>
            <a:ext cx="8421757" cy="2872386"/>
          </a:xfrm>
          <a:prstGeom prst="rect">
            <a:avLst/>
          </a:prstGeom>
        </p:spPr>
      </p:pic>
    </p:spTree>
    <p:extLst>
      <p:ext uri="{BB962C8B-B14F-4D97-AF65-F5344CB8AC3E}">
        <p14:creationId xmlns:p14="http://schemas.microsoft.com/office/powerpoint/2010/main" val="2699685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66A8-A0E5-AB49-B123-260F40337EE6}"/>
              </a:ext>
            </a:extLst>
          </p:cNvPr>
          <p:cNvSpPr>
            <a:spLocks noGrp="1"/>
          </p:cNvSpPr>
          <p:nvPr>
            <p:ph type="title"/>
          </p:nvPr>
        </p:nvSpPr>
        <p:spPr/>
        <p:txBody>
          <a:bodyPr/>
          <a:lstStyle/>
          <a:p>
            <a:r>
              <a:rPr lang="en-US" dirty="0"/>
              <a:t>Se, </a:t>
            </a:r>
            <a:r>
              <a:rPr lang="en-US" dirty="0" err="1"/>
              <a:t>Sp</a:t>
            </a:r>
            <a:r>
              <a:rPr lang="en-US" dirty="0"/>
              <a:t> are not the right operator characteristics for clinical use</a:t>
            </a:r>
          </a:p>
        </p:txBody>
      </p:sp>
      <p:graphicFrame>
        <p:nvGraphicFramePr>
          <p:cNvPr id="4" name="Table 4">
            <a:extLst>
              <a:ext uri="{FF2B5EF4-FFF2-40B4-BE49-F238E27FC236}">
                <a16:creationId xmlns:a16="http://schemas.microsoft.com/office/drawing/2014/main" id="{4F15E1EF-0CD7-734E-80E2-852C7F5FA795}"/>
              </a:ext>
            </a:extLst>
          </p:cNvPr>
          <p:cNvGraphicFramePr>
            <a:graphicFrameLocks noGrp="1"/>
          </p:cNvGraphicFramePr>
          <p:nvPr>
            <p:ph idx="1"/>
          </p:nvPr>
        </p:nvGraphicFramePr>
        <p:xfrm>
          <a:off x="838200" y="1825625"/>
          <a:ext cx="10515600" cy="4307840"/>
        </p:xfrm>
        <a:graphic>
          <a:graphicData uri="http://schemas.openxmlformats.org/drawingml/2006/table">
            <a:tbl>
              <a:tblPr firstRow="1" bandRow="1">
                <a:tableStyleId>{5940675A-B579-460E-94D1-54222C63F5DA}</a:tableStyleId>
              </a:tblPr>
              <a:tblGrid>
                <a:gridCol w="2103120">
                  <a:extLst>
                    <a:ext uri="{9D8B030D-6E8A-4147-A177-3AD203B41FA5}">
                      <a16:colId xmlns:a16="http://schemas.microsoft.com/office/drawing/2014/main" val="1127775520"/>
                    </a:ext>
                  </a:extLst>
                </a:gridCol>
                <a:gridCol w="2103120">
                  <a:extLst>
                    <a:ext uri="{9D8B030D-6E8A-4147-A177-3AD203B41FA5}">
                      <a16:colId xmlns:a16="http://schemas.microsoft.com/office/drawing/2014/main" val="956698128"/>
                    </a:ext>
                  </a:extLst>
                </a:gridCol>
                <a:gridCol w="2103120">
                  <a:extLst>
                    <a:ext uri="{9D8B030D-6E8A-4147-A177-3AD203B41FA5}">
                      <a16:colId xmlns:a16="http://schemas.microsoft.com/office/drawing/2014/main" val="1553941806"/>
                    </a:ext>
                  </a:extLst>
                </a:gridCol>
                <a:gridCol w="2103120">
                  <a:extLst>
                    <a:ext uri="{9D8B030D-6E8A-4147-A177-3AD203B41FA5}">
                      <a16:colId xmlns:a16="http://schemas.microsoft.com/office/drawing/2014/main" val="3951647112"/>
                    </a:ext>
                  </a:extLst>
                </a:gridCol>
                <a:gridCol w="2103120">
                  <a:extLst>
                    <a:ext uri="{9D8B030D-6E8A-4147-A177-3AD203B41FA5}">
                      <a16:colId xmlns:a16="http://schemas.microsoft.com/office/drawing/2014/main" val="3333167760"/>
                    </a:ext>
                  </a:extLst>
                </a:gridCol>
              </a:tblGrid>
              <a:tr h="370840">
                <a:tc>
                  <a:txBody>
                    <a:bodyPr/>
                    <a:lstStyle/>
                    <a:p>
                      <a:r>
                        <a:rPr lang="en-US" dirty="0"/>
                        <a:t>Confusion Matrix</a:t>
                      </a:r>
                    </a:p>
                  </a:txBody>
                  <a:tcPr/>
                </a:tc>
                <a:tc>
                  <a:txBody>
                    <a:bodyPr/>
                    <a:lstStyle/>
                    <a:p>
                      <a:r>
                        <a:rPr lang="en-US" dirty="0"/>
                        <a:t>Test (+)</a:t>
                      </a:r>
                    </a:p>
                  </a:txBody>
                  <a:tcPr/>
                </a:tc>
                <a:tc>
                  <a:txBody>
                    <a:bodyPr/>
                    <a:lstStyle/>
                    <a:p>
                      <a:r>
                        <a:rPr lang="en-US" dirty="0"/>
                        <a:t>Test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58851298"/>
                  </a:ext>
                </a:extLst>
              </a:tr>
              <a:tr h="370840">
                <a:tc>
                  <a:txBody>
                    <a:bodyPr/>
                    <a:lstStyle/>
                    <a:p>
                      <a:r>
                        <a:rPr lang="en-US" dirty="0"/>
                        <a:t>Ref. Std (+)</a:t>
                      </a:r>
                    </a:p>
                  </a:txBody>
                  <a:tcPr/>
                </a:tc>
                <a:tc>
                  <a:txBody>
                    <a:bodyPr/>
                    <a:lstStyle/>
                    <a:p>
                      <a:r>
                        <a:rPr lang="en-US" dirty="0"/>
                        <a:t>True Positive (TP) </a:t>
                      </a:r>
                    </a:p>
                  </a:txBody>
                  <a:tcPr/>
                </a:tc>
                <a:tc>
                  <a:txBody>
                    <a:bodyPr/>
                    <a:lstStyle/>
                    <a:p>
                      <a:r>
                        <a:rPr lang="en-US" dirty="0"/>
                        <a:t>False Negative (FN) </a:t>
                      </a:r>
                    </a:p>
                  </a:txBody>
                  <a:tcPr/>
                </a:tc>
                <a:tc>
                  <a:txBody>
                    <a:bodyPr/>
                    <a:lstStyle/>
                    <a:p>
                      <a:r>
                        <a:rPr lang="en-US" dirty="0"/>
                        <a:t>Se: TP / (TP+FN)</a:t>
                      </a:r>
                    </a:p>
                    <a:p>
                      <a:r>
                        <a:rPr lang="en-US" dirty="0"/>
                        <a:t>In those w/ </a:t>
                      </a:r>
                      <a:r>
                        <a:rPr lang="en-US" dirty="0" err="1"/>
                        <a:t>dz</a:t>
                      </a:r>
                      <a:r>
                        <a:rPr lang="en-US" dirty="0"/>
                        <a:t>, what portion does the test get right?</a:t>
                      </a:r>
                    </a:p>
                  </a:txBody>
                  <a:tcPr/>
                </a:tc>
                <a:tc rowSpan="2">
                  <a:txBody>
                    <a:bodyPr/>
                    <a:lstStyle/>
                    <a:p>
                      <a:r>
                        <a:rPr lang="en-US" dirty="0"/>
                        <a:t>In practice, we do not know which row we are in</a:t>
                      </a:r>
                    </a:p>
                  </a:txBody>
                  <a:tcPr anchor="ctr"/>
                </a:tc>
                <a:extLst>
                  <a:ext uri="{0D108BD9-81ED-4DB2-BD59-A6C34878D82A}">
                    <a16:rowId xmlns:a16="http://schemas.microsoft.com/office/drawing/2014/main" val="4072797956"/>
                  </a:ext>
                </a:extLst>
              </a:tr>
              <a:tr h="370840">
                <a:tc>
                  <a:txBody>
                    <a:bodyPr/>
                    <a:lstStyle/>
                    <a:p>
                      <a:r>
                        <a:rPr lang="en-US" dirty="0"/>
                        <a:t>Ref. Std (-)</a:t>
                      </a:r>
                    </a:p>
                  </a:txBody>
                  <a:tcPr/>
                </a:tc>
                <a:tc>
                  <a:txBody>
                    <a:bodyPr/>
                    <a:lstStyle/>
                    <a:p>
                      <a:r>
                        <a:rPr lang="en-US" dirty="0"/>
                        <a:t>False Positive (FP) </a:t>
                      </a:r>
                    </a:p>
                  </a:txBody>
                  <a:tcPr/>
                </a:tc>
                <a:tc>
                  <a:txBody>
                    <a:bodyPr/>
                    <a:lstStyle/>
                    <a:p>
                      <a:r>
                        <a:rPr lang="en-US" dirty="0"/>
                        <a:t>True Negative (TN)</a:t>
                      </a:r>
                    </a:p>
                  </a:txBody>
                  <a:tcPr/>
                </a:tc>
                <a:tc>
                  <a:txBody>
                    <a:bodyPr/>
                    <a:lstStyle/>
                    <a:p>
                      <a:r>
                        <a:rPr lang="en-US" dirty="0" err="1"/>
                        <a:t>Sp</a:t>
                      </a:r>
                      <a:r>
                        <a:rPr lang="en-US" dirty="0"/>
                        <a:t>: TN / (TN + FP)</a:t>
                      </a:r>
                    </a:p>
                    <a:p>
                      <a:r>
                        <a:rPr lang="en-US" dirty="0"/>
                        <a:t>In those w/o </a:t>
                      </a:r>
                      <a:r>
                        <a:rPr lang="en-US" dirty="0" err="1"/>
                        <a:t>dz</a:t>
                      </a:r>
                      <a:r>
                        <a:rPr lang="en-US" dirty="0"/>
                        <a:t>, what portion does the test get right? </a:t>
                      </a:r>
                    </a:p>
                  </a:txBody>
                  <a:tcPr/>
                </a:tc>
                <a:tc vMerge="1">
                  <a:txBody>
                    <a:bodyPr/>
                    <a:lstStyle/>
                    <a:p>
                      <a:endParaRPr lang="en-US" dirty="0"/>
                    </a:p>
                  </a:txBody>
                  <a:tcPr/>
                </a:tc>
                <a:extLst>
                  <a:ext uri="{0D108BD9-81ED-4DB2-BD59-A6C34878D82A}">
                    <a16:rowId xmlns:a16="http://schemas.microsoft.com/office/drawing/2014/main" val="1843773782"/>
                  </a:ext>
                </a:extLst>
              </a:tr>
              <a:tr h="370840">
                <a:tc>
                  <a:txBody>
                    <a:bodyPr/>
                    <a:lstStyle/>
                    <a:p>
                      <a:endParaRPr lang="en-US" dirty="0"/>
                    </a:p>
                  </a:txBody>
                  <a:tcPr/>
                </a:tc>
                <a:tc>
                  <a:txBody>
                    <a:bodyPr/>
                    <a:lstStyle/>
                    <a:p>
                      <a:r>
                        <a:rPr lang="en-US" dirty="0"/>
                        <a:t>PPV : TP / (TP+FP) </a:t>
                      </a:r>
                    </a:p>
                    <a:p>
                      <a:r>
                        <a:rPr lang="en-US" dirty="0"/>
                        <a:t>In those w/ (+) test, what portion does the test get right?</a:t>
                      </a:r>
                    </a:p>
                  </a:txBody>
                  <a:tcPr/>
                </a:tc>
                <a:tc>
                  <a:txBody>
                    <a:bodyPr/>
                    <a:lstStyle/>
                    <a:p>
                      <a:r>
                        <a:rPr lang="en-US" dirty="0"/>
                        <a:t>NPV: TN / (TN+FN)</a:t>
                      </a:r>
                    </a:p>
                    <a:p>
                      <a:r>
                        <a:rPr lang="en-US" dirty="0"/>
                        <a:t>In those w/ (-) test, what portion does the test get right?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2280182"/>
                  </a:ext>
                </a:extLst>
              </a:tr>
              <a:tr h="370840">
                <a:tc>
                  <a:txBody>
                    <a:bodyPr/>
                    <a:lstStyle/>
                    <a:p>
                      <a:endParaRPr lang="en-US" dirty="0"/>
                    </a:p>
                  </a:txBody>
                  <a:tcPr/>
                </a:tc>
                <a:tc gridSpan="2">
                  <a:txBody>
                    <a:bodyPr/>
                    <a:lstStyle/>
                    <a:p>
                      <a:pPr algn="ctr"/>
                      <a:r>
                        <a:rPr lang="en-US" dirty="0"/>
                        <a:t>In practice, know which column we are in</a:t>
                      </a:r>
                    </a:p>
                  </a:txBody>
                  <a:tcPr/>
                </a:tc>
                <a:tc hMerge="1">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08912431"/>
                  </a:ext>
                </a:extLst>
              </a:tr>
            </a:tbl>
          </a:graphicData>
        </a:graphic>
      </p:graphicFrame>
    </p:spTree>
    <p:extLst>
      <p:ext uri="{BB962C8B-B14F-4D97-AF65-F5344CB8AC3E}">
        <p14:creationId xmlns:p14="http://schemas.microsoft.com/office/powerpoint/2010/main" val="1789488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FF1F-88B6-4444-ACCD-AAC883937A71}"/>
              </a:ext>
            </a:extLst>
          </p:cNvPr>
          <p:cNvSpPr>
            <a:spLocks noGrp="1"/>
          </p:cNvSpPr>
          <p:nvPr>
            <p:ph type="title"/>
          </p:nvPr>
        </p:nvSpPr>
        <p:spPr/>
        <p:txBody>
          <a:bodyPr/>
          <a:lstStyle/>
          <a:p>
            <a:r>
              <a:rPr lang="en-US" dirty="0"/>
              <a:t>Relationship to ’Information Added’</a:t>
            </a:r>
          </a:p>
        </p:txBody>
      </p:sp>
      <p:sp>
        <p:nvSpPr>
          <p:cNvPr id="3" name="Content Placeholder 2">
            <a:extLst>
              <a:ext uri="{FF2B5EF4-FFF2-40B4-BE49-F238E27FC236}">
                <a16:creationId xmlns:a16="http://schemas.microsoft.com/office/drawing/2014/main" id="{9433284E-743D-D047-8711-5C35DB59011C}"/>
              </a:ext>
            </a:extLst>
          </p:cNvPr>
          <p:cNvSpPr>
            <a:spLocks noGrp="1"/>
          </p:cNvSpPr>
          <p:nvPr>
            <p:ph idx="1"/>
          </p:nvPr>
        </p:nvSpPr>
        <p:spPr/>
        <p:txBody>
          <a:bodyPr>
            <a:normAutofit fontScale="77500" lnSpcReduction="20000"/>
          </a:bodyPr>
          <a:lstStyle/>
          <a:p>
            <a:pPr marL="0" indent="0">
              <a:buNone/>
            </a:pPr>
            <a:r>
              <a:rPr lang="en-US" b="1" dirty="0"/>
              <a:t>Conditional probability: </a:t>
            </a:r>
          </a:p>
          <a:p>
            <a:pPr marL="0" indent="0">
              <a:buNone/>
            </a:pPr>
            <a:r>
              <a:rPr lang="en-US" dirty="0" err="1"/>
              <a:t>Pr</a:t>
            </a:r>
            <a:r>
              <a:rPr lang="en-US" dirty="0"/>
              <a:t>( [Test +] given [has </a:t>
            </a:r>
            <a:r>
              <a:rPr lang="en-US" dirty="0" err="1"/>
              <a:t>dz</a:t>
            </a:r>
            <a:r>
              <a:rPr lang="en-US" dirty="0"/>
              <a:t>]) = </a:t>
            </a:r>
            <a:r>
              <a:rPr lang="en-US" dirty="0" err="1"/>
              <a:t>Pr</a:t>
            </a:r>
            <a:r>
              <a:rPr lang="en-US" dirty="0"/>
              <a:t>( [Test +] and [has </a:t>
            </a:r>
            <a:r>
              <a:rPr lang="en-US" dirty="0" err="1"/>
              <a:t>dz</a:t>
            </a:r>
            <a:r>
              <a:rPr lang="en-US" dirty="0"/>
              <a:t>])/</a:t>
            </a:r>
            <a:r>
              <a:rPr lang="en-US" dirty="0" err="1"/>
              <a:t>Pr</a:t>
            </a:r>
            <a:r>
              <a:rPr lang="en-US" dirty="0"/>
              <a:t>([has </a:t>
            </a:r>
            <a:r>
              <a:rPr lang="en-US" dirty="0" err="1"/>
              <a:t>dz</a:t>
            </a:r>
            <a:r>
              <a:rPr lang="en-US" dirty="0"/>
              <a:t>])</a:t>
            </a:r>
          </a:p>
          <a:p>
            <a:pPr marL="0" indent="0">
              <a:buNone/>
            </a:pPr>
            <a:endParaRPr lang="en-US" dirty="0"/>
          </a:p>
          <a:p>
            <a:pPr marL="0" indent="0">
              <a:buNone/>
            </a:pPr>
            <a:r>
              <a:rPr lang="en-US" b="1" dirty="0"/>
              <a:t>Bayes Theorem:</a:t>
            </a:r>
            <a:r>
              <a:rPr lang="en-US" dirty="0"/>
              <a:t> </a:t>
            </a:r>
          </a:p>
          <a:p>
            <a:pPr marL="0" indent="0">
              <a:buNone/>
            </a:pPr>
            <a:r>
              <a:rPr lang="en-US" dirty="0" err="1"/>
              <a:t>Pr</a:t>
            </a:r>
            <a:r>
              <a:rPr lang="en-US" dirty="0"/>
              <a:t> ( [has </a:t>
            </a:r>
            <a:r>
              <a:rPr lang="en-US" dirty="0" err="1"/>
              <a:t>dz</a:t>
            </a:r>
            <a:r>
              <a:rPr lang="en-US" dirty="0"/>
              <a:t>] given [Test +]) = </a:t>
            </a:r>
            <a:r>
              <a:rPr lang="en-US" dirty="0" err="1"/>
              <a:t>Pr</a:t>
            </a:r>
            <a:r>
              <a:rPr lang="en-US" dirty="0"/>
              <a:t> ([has </a:t>
            </a:r>
            <a:r>
              <a:rPr lang="en-US" dirty="0" err="1"/>
              <a:t>dz</a:t>
            </a:r>
            <a:r>
              <a:rPr lang="en-US" dirty="0"/>
              <a:t>]) * </a:t>
            </a:r>
            <a:r>
              <a:rPr lang="en-US" dirty="0" err="1"/>
              <a:t>Pr</a:t>
            </a:r>
            <a:r>
              <a:rPr lang="en-US" dirty="0"/>
              <a:t> ([Test+] given [has </a:t>
            </a:r>
            <a:r>
              <a:rPr lang="en-US" dirty="0" err="1"/>
              <a:t>dz</a:t>
            </a:r>
            <a:r>
              <a:rPr lang="en-US" dirty="0"/>
              <a:t>]) / </a:t>
            </a:r>
            <a:r>
              <a:rPr lang="en-US" dirty="0" err="1"/>
              <a:t>Pr</a:t>
            </a:r>
            <a:r>
              <a:rPr lang="en-US" dirty="0"/>
              <a:t>([Test+])</a:t>
            </a:r>
          </a:p>
          <a:p>
            <a:pPr marL="0" indent="0">
              <a:buNone/>
            </a:pPr>
            <a:endParaRPr lang="en-US" dirty="0"/>
          </a:p>
          <a:p>
            <a:pPr marL="0" indent="0">
              <a:buNone/>
            </a:pPr>
            <a:r>
              <a:rPr lang="en-US" dirty="0"/>
              <a:t>We want: Conditional probability the patient has the disease given a positive test / Conditional probability the patient doesn’t have the disease given a positive test</a:t>
            </a:r>
          </a:p>
          <a:p>
            <a:pPr marL="0" indent="0">
              <a:buNone/>
            </a:pPr>
            <a:r>
              <a:rPr lang="en-US" dirty="0"/>
              <a:t>	Plug in to bayes and solve: </a:t>
            </a:r>
            <a:r>
              <a:rPr lang="en-US" dirty="0" err="1"/>
              <a:t>Pr</a:t>
            </a:r>
            <a:r>
              <a:rPr lang="en-US" dirty="0"/>
              <a:t>([test+]) drops, leaves you with a likelihood ratio and the </a:t>
            </a:r>
            <a:r>
              <a:rPr lang="en-US" dirty="0" err="1"/>
              <a:t>Pr</a:t>
            </a:r>
            <a:r>
              <a:rPr lang="en-US" dirty="0"/>
              <a:t>([has </a:t>
            </a:r>
            <a:r>
              <a:rPr lang="en-US" dirty="0" err="1"/>
              <a:t>dz</a:t>
            </a:r>
            <a:r>
              <a:rPr lang="en-US" dirty="0"/>
              <a:t>]) aka your pretest probability.</a:t>
            </a:r>
          </a:p>
          <a:p>
            <a:pPr marL="0" indent="0">
              <a:buNone/>
            </a:pPr>
            <a:r>
              <a:rPr lang="en-US" dirty="0"/>
              <a:t>+ Likelihood ratio =  </a:t>
            </a:r>
            <a:r>
              <a:rPr lang="en-US" dirty="0" err="1"/>
              <a:t>Pr</a:t>
            </a:r>
            <a:r>
              <a:rPr lang="en-US" dirty="0"/>
              <a:t>([Test + and Have </a:t>
            </a:r>
            <a:r>
              <a:rPr lang="en-US" dirty="0" err="1"/>
              <a:t>Dz</a:t>
            </a:r>
            <a:r>
              <a:rPr lang="en-US" dirty="0"/>
              <a:t>]) / </a:t>
            </a:r>
            <a:r>
              <a:rPr lang="en-US" dirty="0" err="1"/>
              <a:t>Pr</a:t>
            </a:r>
            <a:r>
              <a:rPr lang="en-US" dirty="0"/>
              <a:t> ([Have </a:t>
            </a:r>
            <a:r>
              <a:rPr lang="en-US" dirty="0" err="1"/>
              <a:t>Dz</a:t>
            </a:r>
            <a:r>
              <a:rPr lang="en-US" dirty="0"/>
              <a:t>]) over </a:t>
            </a:r>
            <a:r>
              <a:rPr lang="en-US" dirty="0" err="1"/>
              <a:t>Pr</a:t>
            </a:r>
            <a:r>
              <a:rPr lang="en-US" dirty="0"/>
              <a:t>([Test – and have </a:t>
            </a:r>
            <a:r>
              <a:rPr lang="en-US" dirty="0" err="1"/>
              <a:t>dz</a:t>
            </a:r>
            <a:r>
              <a:rPr lang="en-US" dirty="0"/>
              <a:t>]) / </a:t>
            </a:r>
            <a:r>
              <a:rPr lang="en-US" dirty="0" err="1"/>
              <a:t>Pr</a:t>
            </a:r>
            <a:r>
              <a:rPr lang="en-US" dirty="0"/>
              <a:t>([don’t have </a:t>
            </a:r>
            <a:r>
              <a:rPr lang="en-US" dirty="0" err="1"/>
              <a:t>dz</a:t>
            </a:r>
            <a:r>
              <a:rPr lang="en-US" dirty="0"/>
              <a:t>]) </a:t>
            </a:r>
          </a:p>
          <a:p>
            <a:pPr marL="0" indent="0">
              <a:buNone/>
            </a:pPr>
            <a:r>
              <a:rPr lang="en-US" dirty="0"/>
              <a:t>	+LR = se / (1-sp)</a:t>
            </a:r>
          </a:p>
        </p:txBody>
      </p:sp>
    </p:spTree>
    <p:extLst>
      <p:ext uri="{BB962C8B-B14F-4D97-AF65-F5344CB8AC3E}">
        <p14:creationId xmlns:p14="http://schemas.microsoft.com/office/powerpoint/2010/main" val="3699162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D3CF-B526-C24D-83A2-5B35496F611E}"/>
              </a:ext>
            </a:extLst>
          </p:cNvPr>
          <p:cNvSpPr>
            <a:spLocks noGrp="1"/>
          </p:cNvSpPr>
          <p:nvPr>
            <p:ph type="title"/>
          </p:nvPr>
        </p:nvSpPr>
        <p:spPr/>
        <p:txBody>
          <a:bodyPr/>
          <a:lstStyle/>
          <a:p>
            <a:r>
              <a:rPr lang="en-US" dirty="0" err="1"/>
              <a:t>Sp</a:t>
            </a:r>
            <a:r>
              <a:rPr lang="en-US" dirty="0"/>
              <a:t> 80%, Se 20% - good confirmatory test?</a:t>
            </a:r>
          </a:p>
        </p:txBody>
      </p:sp>
      <p:sp>
        <p:nvSpPr>
          <p:cNvPr id="3" name="Content Placeholder 2">
            <a:extLst>
              <a:ext uri="{FF2B5EF4-FFF2-40B4-BE49-F238E27FC236}">
                <a16:creationId xmlns:a16="http://schemas.microsoft.com/office/drawing/2014/main" id="{55C69516-57CE-064D-AAB2-46EA1B6B3FE9}"/>
              </a:ext>
            </a:extLst>
          </p:cNvPr>
          <p:cNvSpPr>
            <a:spLocks noGrp="1"/>
          </p:cNvSpPr>
          <p:nvPr>
            <p:ph idx="1"/>
          </p:nvPr>
        </p:nvSpPr>
        <p:spPr/>
        <p:txBody>
          <a:bodyPr/>
          <a:lstStyle/>
          <a:p>
            <a:r>
              <a:rPr lang="en-US" dirty="0"/>
              <a:t>Rule of 100: If </a:t>
            </a:r>
            <a:r>
              <a:rPr lang="en-US" dirty="0" err="1"/>
              <a:t>se+sp</a:t>
            </a:r>
            <a:r>
              <a:rPr lang="en-US" dirty="0"/>
              <a:t> = 100, then LR = 1. No information is added.</a:t>
            </a:r>
          </a:p>
          <a:p>
            <a:endParaRPr lang="en-US" dirty="0"/>
          </a:p>
          <a:p>
            <a:r>
              <a:rPr lang="en-US" dirty="0"/>
              <a:t>Spectrum of utility</a:t>
            </a:r>
          </a:p>
          <a:p>
            <a:endParaRPr lang="en-US" dirty="0"/>
          </a:p>
          <a:p>
            <a:r>
              <a:rPr lang="en-US" dirty="0"/>
              <a:t>Do one of these with the pie charts?</a:t>
            </a:r>
          </a:p>
          <a:p>
            <a:endParaRPr lang="en-US" dirty="0"/>
          </a:p>
        </p:txBody>
      </p:sp>
    </p:spTree>
    <p:extLst>
      <p:ext uri="{BB962C8B-B14F-4D97-AF65-F5344CB8AC3E}">
        <p14:creationId xmlns:p14="http://schemas.microsoft.com/office/powerpoint/2010/main" val="2850630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A6B6-200E-5FF7-1D82-574850081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620AD4-68F4-6DB8-DCAB-A1252FC488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9680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9016-E9A9-D185-A220-8824DA95245D}"/>
              </a:ext>
            </a:extLst>
          </p:cNvPr>
          <p:cNvSpPr>
            <a:spLocks noGrp="1"/>
          </p:cNvSpPr>
          <p:nvPr>
            <p:ph type="title"/>
          </p:nvPr>
        </p:nvSpPr>
        <p:spPr/>
        <p:txBody>
          <a:bodyPr/>
          <a:lstStyle/>
          <a:p>
            <a:r>
              <a:rPr lang="en-US" dirty="0"/>
              <a:t>What proportion of CAP is caused by MRSA?</a:t>
            </a:r>
          </a:p>
        </p:txBody>
      </p:sp>
      <p:sp>
        <p:nvSpPr>
          <p:cNvPr id="3" name="Content Placeholder 2">
            <a:extLst>
              <a:ext uri="{FF2B5EF4-FFF2-40B4-BE49-F238E27FC236}">
                <a16:creationId xmlns:a16="http://schemas.microsoft.com/office/drawing/2014/main" id="{798ECB32-D24D-DB7B-840B-FE42380AD69B}"/>
              </a:ext>
            </a:extLst>
          </p:cNvPr>
          <p:cNvSpPr>
            <a:spLocks noGrp="1"/>
          </p:cNvSpPr>
          <p:nvPr>
            <p:ph idx="1"/>
          </p:nvPr>
        </p:nvSpPr>
        <p:spPr>
          <a:xfrm>
            <a:off x="6882062" y="2689709"/>
            <a:ext cx="4471737" cy="3487253"/>
          </a:xfrm>
        </p:spPr>
        <p:txBody>
          <a:bodyPr/>
          <a:lstStyle/>
          <a:p>
            <a:r>
              <a:rPr lang="en-US" dirty="0"/>
              <a:t>Chat GPT text</a:t>
            </a:r>
          </a:p>
        </p:txBody>
      </p:sp>
      <p:pic>
        <p:nvPicPr>
          <p:cNvPr id="4" name="Picture 3">
            <a:extLst>
              <a:ext uri="{FF2B5EF4-FFF2-40B4-BE49-F238E27FC236}">
                <a16:creationId xmlns:a16="http://schemas.microsoft.com/office/drawing/2014/main" id="{A4A16608-133C-E313-1CEA-6BD62FBAAA7F}"/>
              </a:ext>
            </a:extLst>
          </p:cNvPr>
          <p:cNvPicPr>
            <a:picLocks noChangeAspect="1"/>
          </p:cNvPicPr>
          <p:nvPr/>
        </p:nvPicPr>
        <p:blipFill>
          <a:blip r:embed="rId2"/>
          <a:stretch>
            <a:fillRect/>
          </a:stretch>
        </p:blipFill>
        <p:spPr>
          <a:xfrm>
            <a:off x="838200" y="1364147"/>
            <a:ext cx="6244825" cy="5128728"/>
          </a:xfrm>
          <a:prstGeom prst="rect">
            <a:avLst/>
          </a:prstGeom>
        </p:spPr>
      </p:pic>
    </p:spTree>
    <p:extLst>
      <p:ext uri="{BB962C8B-B14F-4D97-AF65-F5344CB8AC3E}">
        <p14:creationId xmlns:p14="http://schemas.microsoft.com/office/powerpoint/2010/main" val="200507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4240-5B95-3E0A-648E-764EAC8E9C12}"/>
              </a:ext>
            </a:extLst>
          </p:cNvPr>
          <p:cNvSpPr>
            <a:spLocks noGrp="1"/>
          </p:cNvSpPr>
          <p:nvPr>
            <p:ph type="title"/>
          </p:nvPr>
        </p:nvSpPr>
        <p:spPr/>
        <p:txBody>
          <a:bodyPr/>
          <a:lstStyle/>
          <a:p>
            <a:r>
              <a:rPr lang="en-US" dirty="0"/>
              <a:t>What proportion of CAP is caused by MRSA?</a:t>
            </a:r>
          </a:p>
        </p:txBody>
      </p:sp>
      <p:sp>
        <p:nvSpPr>
          <p:cNvPr id="3" name="Content Placeholder 2">
            <a:extLst>
              <a:ext uri="{FF2B5EF4-FFF2-40B4-BE49-F238E27FC236}">
                <a16:creationId xmlns:a16="http://schemas.microsoft.com/office/drawing/2014/main" id="{843E4A5B-31E0-D0A4-BAB1-5CB66A08CBCB}"/>
              </a:ext>
            </a:extLst>
          </p:cNvPr>
          <p:cNvSpPr>
            <a:spLocks noGrp="1"/>
          </p:cNvSpPr>
          <p:nvPr>
            <p:ph idx="1"/>
          </p:nvPr>
        </p:nvSpPr>
        <p:spPr/>
        <p:txBody>
          <a:bodyPr/>
          <a:lstStyle/>
          <a:p>
            <a:r>
              <a:rPr lang="en-US" dirty="0"/>
              <a:t>~3.7% </a:t>
            </a:r>
          </a:p>
          <a:p>
            <a:r>
              <a:rPr lang="en-US" dirty="0"/>
              <a:t>https://</a:t>
            </a:r>
            <a:r>
              <a:rPr lang="en-US" dirty="0" err="1"/>
              <a:t>erj.ersjournals.com</a:t>
            </a:r>
            <a:r>
              <a:rPr lang="en-US" dirty="0"/>
              <a:t>/content/34/5/1148</a:t>
            </a:r>
          </a:p>
        </p:txBody>
      </p:sp>
    </p:spTree>
    <p:extLst>
      <p:ext uri="{BB962C8B-B14F-4D97-AF65-F5344CB8AC3E}">
        <p14:creationId xmlns:p14="http://schemas.microsoft.com/office/powerpoint/2010/main" val="835075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23993</TotalTime>
  <Words>5753</Words>
  <Application>Microsoft Macintosh PowerPoint</Application>
  <PresentationFormat>Widescreen</PresentationFormat>
  <Paragraphs>467</Paragraphs>
  <Slides>77</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77</vt:i4>
      </vt:variant>
    </vt:vector>
  </HeadingPairs>
  <TitlesOfParts>
    <vt:vector size="89" baseType="lpstr">
      <vt:lpstr>Amazon Ember</vt:lpstr>
      <vt:lpstr>Arial</vt:lpstr>
      <vt:lpstr>Calibri</vt:lpstr>
      <vt:lpstr>Calibri Light</vt:lpstr>
      <vt:lpstr>Charter</vt:lpstr>
      <vt:lpstr>Georgia</vt:lpstr>
      <vt:lpstr>Helvetica</vt:lpstr>
      <vt:lpstr>Helvetica Neue</vt:lpstr>
      <vt:lpstr>Roboto</vt:lpstr>
      <vt:lpstr>Times</vt:lpstr>
      <vt:lpstr>TwitterChirp</vt:lpstr>
      <vt:lpstr>Office Theme</vt:lpstr>
      <vt:lpstr>PGR – Beyond Sensitivity and Specificity</vt:lpstr>
      <vt:lpstr>A 55F who is a nurse comes in with sepsis and chest pain, a RUL infiltrate that is cavitating in XR. </vt:lpstr>
      <vt:lpstr>CME:</vt:lpstr>
      <vt:lpstr>Answer</vt:lpstr>
      <vt:lpstr> </vt:lpstr>
      <vt:lpstr>”In the beginner’s mind there are many possibilities, but in the expert’s mind there are few” – Suzuki Roshi</vt:lpstr>
      <vt:lpstr>Chesterton’s Fence</vt:lpstr>
      <vt:lpstr>What proportion of CAP is caused by MRSA?</vt:lpstr>
      <vt:lpstr>What proportion of CAP is caused by MRSA?</vt:lpstr>
      <vt:lpstr>How good am I at predicting who has MRSA pneumonia? </vt:lpstr>
      <vt:lpstr>How good am I at predicting who has MRSA pneumonia? </vt:lpstr>
      <vt:lpstr>How good am I at predicting who has MRSA pneumonia? </vt:lpstr>
      <vt:lpstr>How good am I at predicting who has MRSA pneumonia? </vt:lpstr>
      <vt:lpstr>How good am I at predicting who has MRSA pneumonia? </vt:lpstr>
      <vt:lpstr>How good am I at predicting who has MRSA pneumonia? </vt:lpstr>
      <vt:lpstr>How good am I at predicting who has MRSA pneumonia? </vt:lpstr>
      <vt:lpstr>How good am I at predicting who has MRSA pneumonia? </vt:lpstr>
      <vt:lpstr>Enter Sensitivity and Specificity:</vt:lpstr>
      <vt:lpstr>Early medical diagnostics: </vt:lpstr>
      <vt:lpstr>How good am I at predicting who has MRSA pneumonia? </vt:lpstr>
      <vt:lpstr>SpIN &amp; SnOUT: INCORRECT AND MISLEADING</vt:lpstr>
      <vt:lpstr>How good am I at predicting who has MRSA pneumonia? Coin Flips </vt:lpstr>
      <vt:lpstr>How good am I at predicting who has MRSA pneumonia? Dice 1-4 = Not MRSA, 5-6 = MRSA</vt:lpstr>
      <vt:lpstr>What is the pattern here? </vt:lpstr>
      <vt:lpstr>Summary:</vt:lpstr>
      <vt:lpstr>This applies to tests, but also personal performance.</vt:lpstr>
      <vt:lpstr>Why do Se and Sp != Usefulness for Ruling in and out?</vt:lpstr>
      <vt:lpstr>Backwards probability: </vt:lpstr>
      <vt:lpstr>Does it matter? </vt:lpstr>
      <vt:lpstr>PowerPoint Presentation</vt:lpstr>
      <vt:lpstr>So when ARE sensitivity and specificity the right tool? </vt:lpstr>
      <vt:lpstr>PowerPoint Presentation</vt:lpstr>
      <vt:lpstr>What about +/- predictive value?</vt:lpstr>
      <vt:lpstr>What’s the alternative: </vt:lpstr>
      <vt:lpstr>The likelihood principal (not Bayesian statistics)</vt:lpstr>
      <vt:lpstr>Computation of LR ratio</vt:lpstr>
      <vt:lpstr>Why are LR better? Proper Scoring Rule</vt:lpstr>
      <vt:lpstr>If you’re going to dichotomize results and disease states: LR is a much better indicator of the strength of a result.</vt:lpstr>
      <vt:lpstr>ROC Graphs: Se, Sp vs LR</vt:lpstr>
      <vt:lpstr>Test for comprehension</vt:lpstr>
      <vt:lpstr>A 55F who is a nurse comes in with sepsis and chest pain, a RUL infiltrate that is cavitating in XR. </vt:lpstr>
      <vt:lpstr>CME:</vt:lpstr>
      <vt:lpstr>Answer</vt:lpstr>
      <vt:lpstr>SRMA of MRSA nasal swab. Also VA study?</vt:lpstr>
      <vt:lpstr>Returning to our case: </vt:lpstr>
      <vt:lpstr>Say you take my advice…</vt:lpstr>
      <vt:lpstr>2 common problems with Se and Sp estimates in practice: </vt:lpstr>
      <vt:lpstr>PowerPoint Presentation</vt:lpstr>
      <vt:lpstr>Case control studies for diagnostic tests</vt:lpstr>
      <vt:lpstr>Test your learning: </vt:lpstr>
      <vt:lpstr>Summary Points</vt:lpstr>
      <vt:lpstr>Other slides</vt:lpstr>
      <vt:lpstr>What proportion of patients with CAP who have MRSA nasal swabs ordered have a positive result?</vt:lpstr>
      <vt:lpstr>Roadmap: Problems with Se and Sp</vt:lpstr>
      <vt:lpstr>MRSA review</vt:lpstr>
      <vt:lpstr>Good discussion; review for framing</vt:lpstr>
      <vt:lpstr>PowerPoint Presentation</vt:lpstr>
      <vt:lpstr>https://www.bmj.com/content/358/bmj.j4071?ijkey=7569ba3edc8f57718804938da71b1cadd2390a6d&amp;keytype2=tf_ipsecsha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we even develop this convention in the first place? </vt:lpstr>
      <vt:lpstr>PowerPoint Presentation</vt:lpstr>
      <vt:lpstr>PowerPoint Presentation</vt:lpstr>
      <vt:lpstr>Statist. Med. 2000; 19:1783}1792 The (In)Validity of sensitivity and speci"city </vt:lpstr>
      <vt:lpstr>PowerPoint Presentation</vt:lpstr>
      <vt:lpstr>Take-aways</vt:lpstr>
      <vt:lpstr>Review approach in: Tell me the odds, </vt:lpstr>
      <vt:lpstr>Se, Sp are not the right operator characteristics for clinical use</vt:lpstr>
      <vt:lpstr>Relationship to ’Information Added’</vt:lpstr>
      <vt:lpstr>Sp 80%, Se 20% - good confirmatory test?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PGR – Beyond Sensitivity and Specificity</dc:title>
  <dc:creator>BRIAN LOCKE</dc:creator>
  <cp:lastModifiedBy>BRIAN LOCKE</cp:lastModifiedBy>
  <cp:revision>32</cp:revision>
  <dcterms:created xsi:type="dcterms:W3CDTF">2022-10-11T16:28:53Z</dcterms:created>
  <dcterms:modified xsi:type="dcterms:W3CDTF">2023-02-16T16:15:08Z</dcterms:modified>
</cp:coreProperties>
</file>